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1"/>
  </p:notesMasterIdLst>
  <p:sldIdLst>
    <p:sldId id="268" r:id="rId2"/>
    <p:sldId id="256" r:id="rId3"/>
    <p:sldId id="257" r:id="rId4"/>
    <p:sldId id="258" r:id="rId5"/>
    <p:sldId id="259" r:id="rId6"/>
    <p:sldId id="260" r:id="rId7"/>
    <p:sldId id="261" r:id="rId8"/>
    <p:sldId id="262" r:id="rId9"/>
    <p:sldId id="263" r:id="rId10"/>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739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3200739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631036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47202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8671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8525770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6759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5759391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7944665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2139174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6393606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0046516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472921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7/26/2024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305728936"/>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7600" y="3514636"/>
            <a:ext cx="7315200" cy="1477328"/>
          </a:xfrm>
          <a:prstGeom prst="rect">
            <a:avLst/>
          </a:prstGeom>
        </p:spPr>
        <p:txBody>
          <a:bodyPr>
            <a:spAutoFit/>
          </a:bodyPr>
          <a:lstStyle/>
          <a:p>
            <a:br>
              <a:rPr lang="en-IN" dirty="0">
                <a:solidFill>
                  <a:srgbClr val="CFCBBF"/>
                </a:solidFill>
                <a:latin typeface="Inter"/>
              </a:rPr>
            </a:br>
            <a:endParaRPr lang="en-IN" dirty="0">
              <a:solidFill>
                <a:srgbClr val="CFCBBF"/>
              </a:solidFill>
              <a:latin typeface="Inter"/>
            </a:endParaRPr>
          </a:p>
          <a:p>
            <a:br>
              <a:rPr lang="en-IN" dirty="0">
                <a:solidFill>
                  <a:srgbClr val="CFCBBF"/>
                </a:solidFill>
                <a:latin typeface="var(--heading-font)"/>
              </a:rPr>
            </a:br>
            <a:endParaRPr lang="en-IN" dirty="0">
              <a:solidFill>
                <a:srgbClr val="CFCBBF"/>
              </a:solidFill>
              <a:latin typeface="var(--heading-font)"/>
            </a:endParaRPr>
          </a:p>
          <a:p>
            <a:endParaRPr lang="en-IN" dirty="0"/>
          </a:p>
        </p:txBody>
      </p:sp>
      <p:sp>
        <p:nvSpPr>
          <p:cNvPr id="3" name="Rectangle 2"/>
          <p:cNvSpPr/>
          <p:nvPr/>
        </p:nvSpPr>
        <p:spPr>
          <a:xfrm>
            <a:off x="3657600" y="3514636"/>
            <a:ext cx="7315200" cy="1200329"/>
          </a:xfrm>
          <a:prstGeom prst="rect">
            <a:avLst/>
          </a:prstGeom>
        </p:spPr>
        <p:txBody>
          <a:bodyPr>
            <a:spAutoFit/>
          </a:bodyPr>
          <a:lstStyle/>
          <a:p>
            <a:br>
              <a:rPr lang="en-IN" dirty="0">
                <a:solidFill>
                  <a:srgbClr val="CFCBBF"/>
                </a:solidFill>
                <a:latin typeface="Inter"/>
              </a:rPr>
            </a:br>
            <a:endParaRPr lang="en-IN" dirty="0">
              <a:solidFill>
                <a:srgbClr val="CFCBBF"/>
              </a:solidFill>
              <a:latin typeface="Inter"/>
            </a:endParaRPr>
          </a:p>
          <a:p>
            <a:br>
              <a:rPr lang="en-IN" dirty="0">
                <a:solidFill>
                  <a:srgbClr val="CFCBBF"/>
                </a:solidFill>
                <a:latin typeface="var(--heading-font)"/>
              </a:rPr>
            </a:br>
            <a:endParaRPr lang="en-IN" dirty="0"/>
          </a:p>
        </p:txBody>
      </p:sp>
      <p:sp>
        <p:nvSpPr>
          <p:cNvPr id="5" name="Rectangle 4"/>
          <p:cNvSpPr/>
          <p:nvPr/>
        </p:nvSpPr>
        <p:spPr>
          <a:xfrm>
            <a:off x="5539521" y="3930134"/>
            <a:ext cx="184731" cy="369332"/>
          </a:xfrm>
          <a:prstGeom prst="rect">
            <a:avLst/>
          </a:prstGeom>
        </p:spPr>
        <p:txBody>
          <a:bodyPr wrap="none">
            <a:spAutoFit/>
          </a:bodyPr>
          <a:lstStyle/>
          <a:p>
            <a:endParaRPr lang="en-IN" dirty="0"/>
          </a:p>
        </p:txBody>
      </p:sp>
      <p:sp>
        <p:nvSpPr>
          <p:cNvPr id="10" name="TextBox 9"/>
          <p:cNvSpPr txBox="1"/>
          <p:nvPr/>
        </p:nvSpPr>
        <p:spPr>
          <a:xfrm>
            <a:off x="3665085" y="1043405"/>
            <a:ext cx="7676148" cy="707886"/>
          </a:xfrm>
          <a:prstGeom prst="rect">
            <a:avLst/>
          </a:prstGeom>
          <a:noFill/>
        </p:spPr>
        <p:txBody>
          <a:bodyPr wrap="square" rtlCol="0">
            <a:spAutoFit/>
          </a:bodyPr>
          <a:lstStyle/>
          <a:p>
            <a:r>
              <a:rPr lang="en-US" sz="4000" dirty="0">
                <a:latin typeface="Bahnschrift SemiBold SemiConden" panose="020B0502040204020203" pitchFamily="34" charset="0"/>
              </a:rPr>
              <a:t>SAVEETHA SCHOOL OF ENGINEERING </a:t>
            </a:r>
            <a:endParaRPr lang="en-IN" sz="4000" dirty="0">
              <a:latin typeface="Bahnschrift SemiBold SemiConden" panose="020B0502040204020203" pitchFamily="34" charset="0"/>
            </a:endParaRPr>
          </a:p>
        </p:txBody>
      </p:sp>
      <p:sp>
        <p:nvSpPr>
          <p:cNvPr id="12" name="TextBox 11"/>
          <p:cNvSpPr txBox="1"/>
          <p:nvPr/>
        </p:nvSpPr>
        <p:spPr>
          <a:xfrm>
            <a:off x="2502150" y="3803369"/>
            <a:ext cx="9626097" cy="830997"/>
          </a:xfrm>
          <a:prstGeom prst="rect">
            <a:avLst/>
          </a:prstGeom>
          <a:noFill/>
        </p:spPr>
        <p:txBody>
          <a:bodyPr wrap="none" rtlCol="0">
            <a:spAutoFit/>
          </a:bodyPr>
          <a:lstStyle/>
          <a:p>
            <a:r>
              <a:rPr lang="en-US" sz="4800" dirty="0">
                <a:solidFill>
                  <a:srgbClr val="FF3300"/>
                </a:solidFill>
                <a:latin typeface="Bodoni MT" panose="02070603080606020203" pitchFamily="18" charset="0"/>
              </a:rPr>
              <a:t>Tic Tac Toe Quest: Master the Board</a:t>
            </a:r>
            <a:endParaRPr lang="en-IN" sz="4800" dirty="0">
              <a:solidFill>
                <a:srgbClr val="FF3300"/>
              </a:solidFill>
              <a:latin typeface="Bodoni MT" panose="02070603080606020203" pitchFamily="18" charset="0"/>
            </a:endParaRPr>
          </a:p>
        </p:txBody>
      </p:sp>
      <p:sp>
        <p:nvSpPr>
          <p:cNvPr id="13" name="TextBox 12"/>
          <p:cNvSpPr txBox="1"/>
          <p:nvPr/>
        </p:nvSpPr>
        <p:spPr>
          <a:xfrm>
            <a:off x="7457440" y="5699760"/>
            <a:ext cx="45719" cy="369332"/>
          </a:xfrm>
          <a:prstGeom prst="rect">
            <a:avLst/>
          </a:prstGeom>
          <a:noFill/>
        </p:spPr>
        <p:txBody>
          <a:bodyPr wrap="square" rtlCol="0">
            <a:spAutoFit/>
          </a:bodyPr>
          <a:lstStyle/>
          <a:p>
            <a:endParaRPr lang="en-IN" dirty="0"/>
          </a:p>
        </p:txBody>
      </p:sp>
      <p:sp>
        <p:nvSpPr>
          <p:cNvPr id="15" name="TextBox 14"/>
          <p:cNvSpPr txBox="1"/>
          <p:nvPr/>
        </p:nvSpPr>
        <p:spPr>
          <a:xfrm>
            <a:off x="9281570" y="5441258"/>
            <a:ext cx="3616281" cy="1477328"/>
          </a:xfrm>
          <a:prstGeom prst="rect">
            <a:avLst/>
          </a:prstGeom>
          <a:noFill/>
        </p:spPr>
        <p:txBody>
          <a:bodyPr wrap="square" rtlCol="0">
            <a:spAutoFit/>
          </a:bodyPr>
          <a:lstStyle/>
          <a:p>
            <a:r>
              <a:rPr lang="en-US" sz="2400" dirty="0"/>
              <a:t>PRESENTED BY:</a:t>
            </a:r>
          </a:p>
          <a:p>
            <a:r>
              <a:rPr lang="en-US" sz="2400" dirty="0" err="1"/>
              <a:t>N.Pranith</a:t>
            </a:r>
            <a:r>
              <a:rPr lang="en-US" sz="2400" dirty="0"/>
              <a:t> (192210437)</a:t>
            </a:r>
          </a:p>
          <a:p>
            <a:r>
              <a:rPr lang="en-US" sz="2400" dirty="0" err="1"/>
              <a:t>D.Bharath</a:t>
            </a:r>
            <a:r>
              <a:rPr lang="en-US" sz="2400" dirty="0"/>
              <a:t>(192210393)</a:t>
            </a:r>
          </a:p>
          <a:p>
            <a:endParaRPr lang="en-IN" dirty="0"/>
          </a:p>
        </p:txBody>
      </p:sp>
      <p:sp>
        <p:nvSpPr>
          <p:cNvPr id="16" name="TextBox 15"/>
          <p:cNvSpPr txBox="1"/>
          <p:nvPr/>
        </p:nvSpPr>
        <p:spPr>
          <a:xfrm>
            <a:off x="1593299" y="5726494"/>
            <a:ext cx="2071786" cy="830997"/>
          </a:xfrm>
          <a:prstGeom prst="rect">
            <a:avLst/>
          </a:prstGeom>
          <a:noFill/>
        </p:spPr>
        <p:txBody>
          <a:bodyPr wrap="none" rtlCol="0">
            <a:spAutoFit/>
          </a:bodyPr>
          <a:lstStyle/>
          <a:p>
            <a:r>
              <a:rPr lang="en-US" sz="2400" dirty="0"/>
              <a:t>Guided by:</a:t>
            </a:r>
          </a:p>
          <a:p>
            <a:r>
              <a:rPr lang="en-US" sz="2400" dirty="0" err="1"/>
              <a:t>Dr.E.Anbalagan</a:t>
            </a:r>
            <a:endParaRPr lang="en-IN" sz="2400" dirty="0"/>
          </a:p>
        </p:txBody>
      </p:sp>
      <p:sp>
        <p:nvSpPr>
          <p:cNvPr id="17" name="Rectangle 16"/>
          <p:cNvSpPr/>
          <p:nvPr/>
        </p:nvSpPr>
        <p:spPr>
          <a:xfrm>
            <a:off x="757154" y="2334372"/>
            <a:ext cx="13116091" cy="769441"/>
          </a:xfrm>
          <a:prstGeom prst="rect">
            <a:avLst/>
          </a:prstGeom>
        </p:spPr>
        <p:txBody>
          <a:bodyPr wrap="none">
            <a:spAutoFit/>
          </a:bodyPr>
          <a:lstStyle/>
          <a:p>
            <a:r>
              <a:rPr lang="en-US" sz="4400" dirty="0">
                <a:latin typeface="Bahnschrift SemiBold Condensed" panose="020B0502040204020203" pitchFamily="34" charset="0"/>
              </a:rPr>
              <a:t>CSA0888-PYTHON PROGRAMMING FOR NATURAL LANGUAGE PROCESSING</a:t>
            </a:r>
          </a:p>
        </p:txBody>
      </p:sp>
    </p:spTree>
    <p:extLst>
      <p:ext uri="{BB962C8B-B14F-4D97-AF65-F5344CB8AC3E}">
        <p14:creationId xmlns:p14="http://schemas.microsoft.com/office/powerpoint/2010/main" val="2118812445"/>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5979" y="1288494"/>
            <a:ext cx="5054322" cy="5652492"/>
          </a:xfrm>
          <a:prstGeom prst="rect">
            <a:avLst/>
          </a:prstGeom>
        </p:spPr>
      </p:pic>
      <p:sp>
        <p:nvSpPr>
          <p:cNvPr id="6" name="Text 1"/>
          <p:cNvSpPr/>
          <p:nvPr/>
        </p:nvSpPr>
        <p:spPr>
          <a:xfrm>
            <a:off x="6091238" y="1285994"/>
            <a:ext cx="6820495" cy="853984"/>
          </a:xfrm>
          <a:prstGeom prst="rect">
            <a:avLst/>
          </a:prstGeom>
          <a:noFill/>
          <a:ln/>
        </p:spPr>
        <p:txBody>
          <a:bodyPr wrap="none" rtlCol="0" anchor="t"/>
          <a:lstStyle/>
          <a:p>
            <a:pPr marL="0" indent="0">
              <a:lnSpc>
                <a:spcPts val="6162"/>
              </a:lnSpc>
              <a:buNone/>
            </a:pPr>
            <a:r>
              <a:rPr lang="en-US" sz="4929" b="1" kern="0" spc="-99" dirty="0">
                <a:solidFill>
                  <a:srgbClr val="FF8AAF"/>
                </a:solidFill>
                <a:latin typeface="Petrona" pitchFamily="34" charset="0"/>
                <a:ea typeface="Petrona" pitchFamily="34" charset="-122"/>
              </a:rPr>
              <a:t>Introduction </a:t>
            </a:r>
            <a:endParaRPr lang="en-US" sz="4929" dirty="0"/>
          </a:p>
        </p:txBody>
      </p:sp>
      <p:sp>
        <p:nvSpPr>
          <p:cNvPr id="7" name="Shape 2"/>
          <p:cNvSpPr/>
          <p:nvPr/>
        </p:nvSpPr>
        <p:spPr>
          <a:xfrm>
            <a:off x="6091238" y="2327672"/>
            <a:ext cx="7934325" cy="1024414"/>
          </a:xfrm>
          <a:prstGeom prst="roundRect">
            <a:avLst>
              <a:gd name="adj" fmla="val 7086"/>
            </a:avLst>
          </a:prstGeom>
          <a:solidFill>
            <a:srgbClr val="2F1D63"/>
          </a:solidFill>
          <a:ln w="7620">
            <a:solidFill>
              <a:srgbClr val="48367C"/>
            </a:solidFill>
            <a:prstDash val="solid"/>
          </a:ln>
        </p:spPr>
      </p:sp>
      <p:sp>
        <p:nvSpPr>
          <p:cNvPr id="8" name="Text 3"/>
          <p:cNvSpPr/>
          <p:nvPr/>
        </p:nvSpPr>
        <p:spPr>
          <a:xfrm>
            <a:off x="6271617" y="2508052"/>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Game Design</a:t>
            </a:r>
            <a:endParaRPr lang="en-US" sz="1786" dirty="0"/>
          </a:p>
        </p:txBody>
      </p:sp>
      <p:sp>
        <p:nvSpPr>
          <p:cNvPr id="9" name="Text 4"/>
          <p:cNvSpPr/>
          <p:nvPr/>
        </p:nvSpPr>
        <p:spPr>
          <a:xfrm>
            <a:off x="6271617" y="2895124"/>
            <a:ext cx="7573566" cy="276582"/>
          </a:xfrm>
          <a:prstGeom prst="rect">
            <a:avLst/>
          </a:prstGeom>
          <a:noFill/>
          <a:ln/>
        </p:spPr>
        <p:txBody>
          <a:bodyPr wrap="non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User-friendly Python-based tic-tac-toe game for all skill levels</a:t>
            </a:r>
            <a:endParaRPr lang="en-US" sz="1361" dirty="0"/>
          </a:p>
        </p:txBody>
      </p:sp>
      <p:sp>
        <p:nvSpPr>
          <p:cNvPr id="10" name="Shape 5"/>
          <p:cNvSpPr/>
          <p:nvPr/>
        </p:nvSpPr>
        <p:spPr>
          <a:xfrm>
            <a:off x="6091238" y="3524845"/>
            <a:ext cx="7934325" cy="1024414"/>
          </a:xfrm>
          <a:prstGeom prst="roundRect">
            <a:avLst>
              <a:gd name="adj" fmla="val 7086"/>
            </a:avLst>
          </a:prstGeom>
          <a:solidFill>
            <a:srgbClr val="2F1D63"/>
          </a:solidFill>
          <a:ln w="7620">
            <a:solidFill>
              <a:srgbClr val="48367C"/>
            </a:solidFill>
            <a:prstDash val="solid"/>
          </a:ln>
        </p:spPr>
      </p:sp>
      <p:sp>
        <p:nvSpPr>
          <p:cNvPr id="11" name="Text 6"/>
          <p:cNvSpPr/>
          <p:nvPr/>
        </p:nvSpPr>
        <p:spPr>
          <a:xfrm>
            <a:off x="6271617" y="3705225"/>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Game Overview</a:t>
            </a:r>
            <a:endParaRPr lang="en-US" sz="1786" dirty="0"/>
          </a:p>
        </p:txBody>
      </p:sp>
      <p:sp>
        <p:nvSpPr>
          <p:cNvPr id="12" name="Text 7"/>
          <p:cNvSpPr/>
          <p:nvPr/>
        </p:nvSpPr>
        <p:spPr>
          <a:xfrm>
            <a:off x="6271617" y="4092297"/>
            <a:ext cx="7573566" cy="276582"/>
          </a:xfrm>
          <a:prstGeom prst="rect">
            <a:avLst/>
          </a:prstGeom>
          <a:noFill/>
          <a:ln/>
        </p:spPr>
        <p:txBody>
          <a:bodyPr wrap="non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Classic game of getting 3 symbols in a row, simple yet strategically deep</a:t>
            </a:r>
            <a:endParaRPr lang="en-US" sz="1361" dirty="0"/>
          </a:p>
        </p:txBody>
      </p:sp>
      <p:sp>
        <p:nvSpPr>
          <p:cNvPr id="13" name="Shape 8"/>
          <p:cNvSpPr/>
          <p:nvPr/>
        </p:nvSpPr>
        <p:spPr>
          <a:xfrm>
            <a:off x="6091238" y="4722019"/>
            <a:ext cx="7934325" cy="1024414"/>
          </a:xfrm>
          <a:prstGeom prst="roundRect">
            <a:avLst>
              <a:gd name="adj" fmla="val 7086"/>
            </a:avLst>
          </a:prstGeom>
          <a:solidFill>
            <a:srgbClr val="2F1D63"/>
          </a:solidFill>
          <a:ln w="7620">
            <a:solidFill>
              <a:srgbClr val="48367C"/>
            </a:solidFill>
            <a:prstDash val="solid"/>
          </a:ln>
        </p:spPr>
      </p:sp>
      <p:sp>
        <p:nvSpPr>
          <p:cNvPr id="14" name="Text 9"/>
          <p:cNvSpPr/>
          <p:nvPr/>
        </p:nvSpPr>
        <p:spPr>
          <a:xfrm>
            <a:off x="6271617" y="4902398"/>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Key Features</a:t>
            </a:r>
            <a:endParaRPr lang="en-US" sz="1786" dirty="0"/>
          </a:p>
        </p:txBody>
      </p:sp>
      <p:sp>
        <p:nvSpPr>
          <p:cNvPr id="15" name="Text 10"/>
          <p:cNvSpPr/>
          <p:nvPr/>
        </p:nvSpPr>
        <p:spPr>
          <a:xfrm>
            <a:off x="6271617" y="5289471"/>
            <a:ext cx="7573566" cy="276582"/>
          </a:xfrm>
          <a:prstGeom prst="rect">
            <a:avLst/>
          </a:prstGeom>
          <a:noFill/>
          <a:ln/>
        </p:spPr>
        <p:txBody>
          <a:bodyPr wrap="non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Clean interface, play vs computer, save/load games, track stats</a:t>
            </a:r>
            <a:endParaRPr lang="en-US" sz="1361" dirty="0"/>
          </a:p>
        </p:txBody>
      </p:sp>
      <p:sp>
        <p:nvSpPr>
          <p:cNvPr id="16" name="Shape 11"/>
          <p:cNvSpPr/>
          <p:nvPr/>
        </p:nvSpPr>
        <p:spPr>
          <a:xfrm>
            <a:off x="6091238" y="5919192"/>
            <a:ext cx="7934325" cy="1024414"/>
          </a:xfrm>
          <a:prstGeom prst="roundRect">
            <a:avLst>
              <a:gd name="adj" fmla="val 7086"/>
            </a:avLst>
          </a:prstGeom>
          <a:solidFill>
            <a:srgbClr val="2F1D63"/>
          </a:solidFill>
          <a:ln w="7620">
            <a:solidFill>
              <a:srgbClr val="48367C"/>
            </a:solidFill>
            <a:prstDash val="solid"/>
          </a:ln>
        </p:spPr>
      </p:sp>
      <p:sp>
        <p:nvSpPr>
          <p:cNvPr id="17" name="Text 12"/>
          <p:cNvSpPr/>
          <p:nvPr/>
        </p:nvSpPr>
        <p:spPr>
          <a:xfrm>
            <a:off x="6271617" y="6099572"/>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Design Goals</a:t>
            </a:r>
            <a:endParaRPr lang="en-US" sz="1786" dirty="0"/>
          </a:p>
        </p:txBody>
      </p:sp>
      <p:sp>
        <p:nvSpPr>
          <p:cNvPr id="18" name="Text 13"/>
          <p:cNvSpPr/>
          <p:nvPr/>
        </p:nvSpPr>
        <p:spPr>
          <a:xfrm>
            <a:off x="6271617" y="6486644"/>
            <a:ext cx="7573566" cy="276582"/>
          </a:xfrm>
          <a:prstGeom prst="rect">
            <a:avLst/>
          </a:prstGeom>
          <a:noFill/>
          <a:ln/>
        </p:spPr>
        <p:txBody>
          <a:bodyPr wrap="non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Balanced and fair experience through careful algorithm design</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14630400" cy="2670572"/>
          </a:xfrm>
          <a:prstGeom prst="rect">
            <a:avLst/>
          </a:prstGeom>
        </p:spPr>
      </p:pic>
      <p:sp>
        <p:nvSpPr>
          <p:cNvPr id="5" name="Text 1"/>
          <p:cNvSpPr/>
          <p:nvPr/>
        </p:nvSpPr>
        <p:spPr>
          <a:xfrm>
            <a:off x="1479828" y="3259574"/>
            <a:ext cx="5608320" cy="700921"/>
          </a:xfrm>
          <a:prstGeom prst="rect">
            <a:avLst/>
          </a:prstGeom>
          <a:noFill/>
          <a:ln/>
        </p:spPr>
        <p:txBody>
          <a:bodyPr wrap="none" rtlCol="0" anchor="t"/>
          <a:lstStyle/>
          <a:p>
            <a:pPr marL="0" indent="0">
              <a:lnSpc>
                <a:spcPts val="5520"/>
              </a:lnSpc>
              <a:buNone/>
            </a:pPr>
            <a:r>
              <a:rPr lang="en-US" sz="4416" b="1" kern="0" spc="-88" dirty="0">
                <a:solidFill>
                  <a:srgbClr val="FF8AAF"/>
                </a:solidFill>
                <a:latin typeface="Petrona" pitchFamily="34" charset="0"/>
                <a:ea typeface="Petrona" pitchFamily="34" charset="-122"/>
                <a:cs typeface="Petrona" pitchFamily="34" charset="-120"/>
              </a:rPr>
              <a:t>Objective</a:t>
            </a:r>
            <a:endParaRPr lang="en-US" sz="4416" dirty="0"/>
          </a:p>
        </p:txBody>
      </p:sp>
      <p:sp>
        <p:nvSpPr>
          <p:cNvPr id="6" name="Shape 2"/>
          <p:cNvSpPr/>
          <p:nvPr/>
        </p:nvSpPr>
        <p:spPr>
          <a:xfrm>
            <a:off x="1479828" y="4521160"/>
            <a:ext cx="480655" cy="480655"/>
          </a:xfrm>
          <a:prstGeom prst="roundRect">
            <a:avLst>
              <a:gd name="adj" fmla="val 18669"/>
            </a:avLst>
          </a:prstGeom>
          <a:solidFill>
            <a:srgbClr val="2F1D63"/>
          </a:solidFill>
          <a:ln w="7620">
            <a:solidFill>
              <a:srgbClr val="48367C"/>
            </a:solidFill>
            <a:prstDash val="solid"/>
          </a:ln>
        </p:spPr>
      </p:sp>
      <p:sp>
        <p:nvSpPr>
          <p:cNvPr id="7" name="Text 3"/>
          <p:cNvSpPr/>
          <p:nvPr/>
        </p:nvSpPr>
        <p:spPr>
          <a:xfrm>
            <a:off x="1651397" y="4593193"/>
            <a:ext cx="137398" cy="336471"/>
          </a:xfrm>
          <a:prstGeom prst="rect">
            <a:avLst/>
          </a:prstGeom>
          <a:noFill/>
          <a:ln/>
        </p:spPr>
        <p:txBody>
          <a:bodyPr wrap="none" rtlCol="0" anchor="t"/>
          <a:lstStyle/>
          <a:p>
            <a:pPr marL="0" indent="0" algn="ctr">
              <a:lnSpc>
                <a:spcPts val="2650"/>
              </a:lnSpc>
              <a:buNone/>
            </a:pPr>
            <a:r>
              <a:rPr lang="en-US" sz="2650" b="1" kern="0" spc="-53" dirty="0">
                <a:solidFill>
                  <a:srgbClr val="E0D6DE"/>
                </a:solidFill>
                <a:latin typeface="Petrona" pitchFamily="34" charset="0"/>
                <a:ea typeface="Petrona" pitchFamily="34" charset="-122"/>
                <a:cs typeface="Petrona" pitchFamily="34" charset="-120"/>
              </a:rPr>
              <a:t>1</a:t>
            </a:r>
            <a:endParaRPr lang="en-US" sz="2650" dirty="0"/>
          </a:p>
        </p:txBody>
      </p:sp>
      <p:sp>
        <p:nvSpPr>
          <p:cNvPr id="8" name="Text 4"/>
          <p:cNvSpPr/>
          <p:nvPr/>
        </p:nvSpPr>
        <p:spPr>
          <a:xfrm>
            <a:off x="2174081" y="4521160"/>
            <a:ext cx="2804160" cy="350401"/>
          </a:xfrm>
          <a:prstGeom prst="rect">
            <a:avLst/>
          </a:prstGeom>
          <a:noFill/>
          <a:ln/>
        </p:spPr>
        <p:txBody>
          <a:bodyPr wrap="none" rtlCol="0" anchor="t"/>
          <a:lstStyle/>
          <a:p>
            <a:pPr marL="0" indent="0">
              <a:lnSpc>
                <a:spcPts val="2760"/>
              </a:lnSpc>
              <a:buNone/>
            </a:pPr>
            <a:r>
              <a:rPr lang="en-US" sz="2208" b="1" kern="0" spc="-44" dirty="0">
                <a:solidFill>
                  <a:srgbClr val="E0D6DE"/>
                </a:solidFill>
                <a:latin typeface="Petrona" pitchFamily="34" charset="0"/>
                <a:ea typeface="Petrona" pitchFamily="34" charset="-122"/>
                <a:cs typeface="Petrona" pitchFamily="34" charset="-120"/>
              </a:rPr>
              <a:t>Gameplay</a:t>
            </a:r>
            <a:endParaRPr lang="en-US" sz="2208" dirty="0"/>
          </a:p>
        </p:txBody>
      </p:sp>
      <p:sp>
        <p:nvSpPr>
          <p:cNvPr id="9" name="Text 5"/>
          <p:cNvSpPr/>
          <p:nvPr/>
        </p:nvSpPr>
        <p:spPr>
          <a:xfrm>
            <a:off x="2174081" y="4999673"/>
            <a:ext cx="5034320" cy="683419"/>
          </a:xfrm>
          <a:prstGeom prst="rect">
            <a:avLst/>
          </a:prstGeom>
          <a:noFill/>
          <a:ln/>
        </p:spPr>
        <p:txBody>
          <a:bodyPr wrap="square" rtlCol="0" anchor="t"/>
          <a:lstStyle/>
          <a:p>
            <a:pPr marL="0" indent="0">
              <a:lnSpc>
                <a:spcPts val="2692"/>
              </a:lnSpc>
              <a:buNone/>
            </a:pPr>
            <a:r>
              <a:rPr lang="en-US" sz="1682" kern="0" spc="-34" dirty="0">
                <a:solidFill>
                  <a:srgbClr val="E0D6DE"/>
                </a:solidFill>
                <a:latin typeface="Inter" pitchFamily="34" charset="0"/>
                <a:ea typeface="Inter" pitchFamily="34" charset="-122"/>
                <a:cs typeface="Inter" pitchFamily="34" charset="-120"/>
              </a:rPr>
              <a:t>To develop a functional tic-tac-toe game where two players can compete against each other.</a:t>
            </a:r>
            <a:endParaRPr lang="en-US" sz="1682" dirty="0"/>
          </a:p>
        </p:txBody>
      </p:sp>
      <p:sp>
        <p:nvSpPr>
          <p:cNvPr id="10" name="Shape 6"/>
          <p:cNvSpPr/>
          <p:nvPr/>
        </p:nvSpPr>
        <p:spPr>
          <a:xfrm>
            <a:off x="7421999" y="4521160"/>
            <a:ext cx="480655" cy="480655"/>
          </a:xfrm>
          <a:prstGeom prst="roundRect">
            <a:avLst>
              <a:gd name="adj" fmla="val 18669"/>
            </a:avLst>
          </a:prstGeom>
          <a:solidFill>
            <a:srgbClr val="2F1D63"/>
          </a:solidFill>
          <a:ln w="7620">
            <a:solidFill>
              <a:srgbClr val="48367C"/>
            </a:solidFill>
            <a:prstDash val="solid"/>
          </a:ln>
        </p:spPr>
      </p:sp>
      <p:sp>
        <p:nvSpPr>
          <p:cNvPr id="11" name="Text 7"/>
          <p:cNvSpPr/>
          <p:nvPr/>
        </p:nvSpPr>
        <p:spPr>
          <a:xfrm>
            <a:off x="7570232" y="4593193"/>
            <a:ext cx="184071" cy="336471"/>
          </a:xfrm>
          <a:prstGeom prst="rect">
            <a:avLst/>
          </a:prstGeom>
          <a:noFill/>
          <a:ln/>
        </p:spPr>
        <p:txBody>
          <a:bodyPr wrap="none" rtlCol="0" anchor="t"/>
          <a:lstStyle/>
          <a:p>
            <a:pPr marL="0" indent="0" algn="ctr">
              <a:lnSpc>
                <a:spcPts val="2650"/>
              </a:lnSpc>
              <a:buNone/>
            </a:pPr>
            <a:r>
              <a:rPr lang="en-US" sz="2650" b="1" kern="0" spc="-53" dirty="0">
                <a:solidFill>
                  <a:srgbClr val="E0D6DE"/>
                </a:solidFill>
                <a:latin typeface="Petrona" pitchFamily="34" charset="0"/>
                <a:ea typeface="Petrona" pitchFamily="34" charset="-122"/>
                <a:cs typeface="Petrona" pitchFamily="34" charset="-120"/>
              </a:rPr>
              <a:t>2</a:t>
            </a:r>
            <a:endParaRPr lang="en-US" sz="2650" dirty="0"/>
          </a:p>
        </p:txBody>
      </p:sp>
      <p:sp>
        <p:nvSpPr>
          <p:cNvPr id="12" name="Text 8"/>
          <p:cNvSpPr/>
          <p:nvPr/>
        </p:nvSpPr>
        <p:spPr>
          <a:xfrm>
            <a:off x="8116252" y="4521160"/>
            <a:ext cx="2804160" cy="350401"/>
          </a:xfrm>
          <a:prstGeom prst="rect">
            <a:avLst/>
          </a:prstGeom>
          <a:noFill/>
          <a:ln/>
        </p:spPr>
        <p:txBody>
          <a:bodyPr wrap="none" rtlCol="0" anchor="t"/>
          <a:lstStyle/>
          <a:p>
            <a:pPr marL="0" indent="0">
              <a:lnSpc>
                <a:spcPts val="2760"/>
              </a:lnSpc>
              <a:buNone/>
            </a:pPr>
            <a:r>
              <a:rPr lang="en-US" sz="2208" b="1" kern="0" spc="-44" dirty="0">
                <a:solidFill>
                  <a:srgbClr val="E0D6DE"/>
                </a:solidFill>
                <a:latin typeface="Petrona" pitchFamily="34" charset="0"/>
                <a:ea typeface="Petrona" pitchFamily="34" charset="-122"/>
                <a:cs typeface="Petrona" pitchFamily="34" charset="-120"/>
              </a:rPr>
              <a:t>User Interface</a:t>
            </a:r>
            <a:endParaRPr lang="en-US" sz="2208" dirty="0"/>
          </a:p>
        </p:txBody>
      </p:sp>
      <p:sp>
        <p:nvSpPr>
          <p:cNvPr id="13" name="Text 9"/>
          <p:cNvSpPr/>
          <p:nvPr/>
        </p:nvSpPr>
        <p:spPr>
          <a:xfrm>
            <a:off x="8116252" y="4999673"/>
            <a:ext cx="5034320" cy="683419"/>
          </a:xfrm>
          <a:prstGeom prst="rect">
            <a:avLst/>
          </a:prstGeom>
          <a:noFill/>
          <a:ln/>
        </p:spPr>
        <p:txBody>
          <a:bodyPr wrap="square" rtlCol="0" anchor="t"/>
          <a:lstStyle/>
          <a:p>
            <a:pPr marL="0" indent="0">
              <a:lnSpc>
                <a:spcPts val="2692"/>
              </a:lnSpc>
              <a:buNone/>
            </a:pPr>
            <a:r>
              <a:rPr lang="en-US" sz="1682" kern="0" spc="-34" dirty="0">
                <a:solidFill>
                  <a:srgbClr val="E0D6DE"/>
                </a:solidFill>
                <a:latin typeface="Inter" pitchFamily="34" charset="0"/>
                <a:ea typeface="Inter" pitchFamily="34" charset="-122"/>
                <a:cs typeface="Inter" pitchFamily="34" charset="-120"/>
              </a:rPr>
              <a:t>To create an intuitive and visually appealing interface that enhances the user experience.</a:t>
            </a:r>
            <a:endParaRPr lang="en-US" sz="1682" dirty="0"/>
          </a:p>
        </p:txBody>
      </p:sp>
      <p:sp>
        <p:nvSpPr>
          <p:cNvPr id="14" name="Shape 10"/>
          <p:cNvSpPr/>
          <p:nvPr/>
        </p:nvSpPr>
        <p:spPr>
          <a:xfrm>
            <a:off x="1479828" y="6136957"/>
            <a:ext cx="480655" cy="480655"/>
          </a:xfrm>
          <a:prstGeom prst="roundRect">
            <a:avLst>
              <a:gd name="adj" fmla="val 18669"/>
            </a:avLst>
          </a:prstGeom>
          <a:solidFill>
            <a:srgbClr val="2F1D63"/>
          </a:solidFill>
          <a:ln w="7620">
            <a:solidFill>
              <a:srgbClr val="48367C"/>
            </a:solidFill>
            <a:prstDash val="solid"/>
          </a:ln>
        </p:spPr>
      </p:sp>
      <p:sp>
        <p:nvSpPr>
          <p:cNvPr id="15" name="Text 11"/>
          <p:cNvSpPr/>
          <p:nvPr/>
        </p:nvSpPr>
        <p:spPr>
          <a:xfrm>
            <a:off x="1628299" y="6208990"/>
            <a:ext cx="183713" cy="336471"/>
          </a:xfrm>
          <a:prstGeom prst="rect">
            <a:avLst/>
          </a:prstGeom>
          <a:noFill/>
          <a:ln/>
        </p:spPr>
        <p:txBody>
          <a:bodyPr wrap="none" rtlCol="0" anchor="t"/>
          <a:lstStyle/>
          <a:p>
            <a:pPr marL="0" indent="0" algn="ctr">
              <a:lnSpc>
                <a:spcPts val="2650"/>
              </a:lnSpc>
              <a:buNone/>
            </a:pPr>
            <a:r>
              <a:rPr lang="en-US" sz="2650" b="1" kern="0" spc="-53" dirty="0">
                <a:solidFill>
                  <a:srgbClr val="E0D6DE"/>
                </a:solidFill>
                <a:latin typeface="Petrona" pitchFamily="34" charset="0"/>
                <a:ea typeface="Petrona" pitchFamily="34" charset="-122"/>
                <a:cs typeface="Petrona" pitchFamily="34" charset="-120"/>
              </a:rPr>
              <a:t>3</a:t>
            </a:r>
            <a:endParaRPr lang="en-US" sz="2650" dirty="0"/>
          </a:p>
        </p:txBody>
      </p:sp>
      <p:sp>
        <p:nvSpPr>
          <p:cNvPr id="16" name="Text 12"/>
          <p:cNvSpPr/>
          <p:nvPr/>
        </p:nvSpPr>
        <p:spPr>
          <a:xfrm>
            <a:off x="2174081" y="6136957"/>
            <a:ext cx="2804160" cy="350401"/>
          </a:xfrm>
          <a:prstGeom prst="rect">
            <a:avLst/>
          </a:prstGeom>
          <a:noFill/>
          <a:ln/>
        </p:spPr>
        <p:txBody>
          <a:bodyPr wrap="none" rtlCol="0" anchor="t"/>
          <a:lstStyle/>
          <a:p>
            <a:pPr marL="0" indent="0">
              <a:lnSpc>
                <a:spcPts val="2760"/>
              </a:lnSpc>
              <a:buNone/>
            </a:pPr>
            <a:r>
              <a:rPr lang="en-US" sz="2208" b="1" kern="0" spc="-44" dirty="0">
                <a:solidFill>
                  <a:srgbClr val="E0D6DE"/>
                </a:solidFill>
                <a:latin typeface="Petrona" pitchFamily="34" charset="0"/>
                <a:ea typeface="Petrona" pitchFamily="34" charset="-122"/>
                <a:cs typeface="Petrona" pitchFamily="34" charset="-120"/>
              </a:rPr>
              <a:t>Logic</a:t>
            </a:r>
            <a:endParaRPr lang="en-US" sz="2208" dirty="0"/>
          </a:p>
        </p:txBody>
      </p:sp>
      <p:sp>
        <p:nvSpPr>
          <p:cNvPr id="17" name="Text 13"/>
          <p:cNvSpPr/>
          <p:nvPr/>
        </p:nvSpPr>
        <p:spPr>
          <a:xfrm>
            <a:off x="2174081" y="6615470"/>
            <a:ext cx="5034320" cy="1025128"/>
          </a:xfrm>
          <a:prstGeom prst="rect">
            <a:avLst/>
          </a:prstGeom>
          <a:noFill/>
          <a:ln/>
        </p:spPr>
        <p:txBody>
          <a:bodyPr wrap="square" rtlCol="0" anchor="t"/>
          <a:lstStyle/>
          <a:p>
            <a:pPr marL="0" indent="0">
              <a:lnSpc>
                <a:spcPts val="2692"/>
              </a:lnSpc>
              <a:buNone/>
            </a:pPr>
            <a:r>
              <a:rPr lang="en-US" sz="1682" kern="0" spc="-34" dirty="0">
                <a:solidFill>
                  <a:srgbClr val="E0D6DE"/>
                </a:solidFill>
                <a:latin typeface="Inter" pitchFamily="34" charset="0"/>
                <a:ea typeface="Inter" pitchFamily="34" charset="-122"/>
                <a:cs typeface="Inter" pitchFamily="34" charset="-120"/>
              </a:rPr>
              <a:t>To implement the core logic of the game, including move validation, win detection, and turn management.</a:t>
            </a:r>
            <a:endParaRPr lang="en-US" sz="1682" dirty="0"/>
          </a:p>
        </p:txBody>
      </p:sp>
      <p:sp>
        <p:nvSpPr>
          <p:cNvPr id="18" name="Shape 14"/>
          <p:cNvSpPr/>
          <p:nvPr/>
        </p:nvSpPr>
        <p:spPr>
          <a:xfrm>
            <a:off x="7421999" y="6136957"/>
            <a:ext cx="480655" cy="480655"/>
          </a:xfrm>
          <a:prstGeom prst="roundRect">
            <a:avLst>
              <a:gd name="adj" fmla="val 18669"/>
            </a:avLst>
          </a:prstGeom>
          <a:solidFill>
            <a:srgbClr val="2F1D63"/>
          </a:solidFill>
          <a:ln w="7620">
            <a:solidFill>
              <a:srgbClr val="48367C"/>
            </a:solidFill>
            <a:prstDash val="solid"/>
          </a:ln>
        </p:spPr>
      </p:sp>
      <p:sp>
        <p:nvSpPr>
          <p:cNvPr id="19" name="Text 15"/>
          <p:cNvSpPr/>
          <p:nvPr/>
        </p:nvSpPr>
        <p:spPr>
          <a:xfrm>
            <a:off x="7574994" y="6208990"/>
            <a:ext cx="174665" cy="336471"/>
          </a:xfrm>
          <a:prstGeom prst="rect">
            <a:avLst/>
          </a:prstGeom>
          <a:noFill/>
          <a:ln/>
        </p:spPr>
        <p:txBody>
          <a:bodyPr wrap="none" rtlCol="0" anchor="t"/>
          <a:lstStyle/>
          <a:p>
            <a:pPr marL="0" indent="0" algn="ctr">
              <a:lnSpc>
                <a:spcPts val="2650"/>
              </a:lnSpc>
              <a:buNone/>
            </a:pPr>
            <a:r>
              <a:rPr lang="en-US" sz="2650" b="1" kern="0" spc="-53" dirty="0">
                <a:solidFill>
                  <a:srgbClr val="E0D6DE"/>
                </a:solidFill>
                <a:latin typeface="Petrona" pitchFamily="34" charset="0"/>
                <a:ea typeface="Petrona" pitchFamily="34" charset="-122"/>
                <a:cs typeface="Petrona" pitchFamily="34" charset="-120"/>
              </a:rPr>
              <a:t>4</a:t>
            </a:r>
            <a:endParaRPr lang="en-US" sz="2650" dirty="0"/>
          </a:p>
        </p:txBody>
      </p:sp>
      <p:sp>
        <p:nvSpPr>
          <p:cNvPr id="20" name="Text 16"/>
          <p:cNvSpPr/>
          <p:nvPr/>
        </p:nvSpPr>
        <p:spPr>
          <a:xfrm>
            <a:off x="8116252" y="6136957"/>
            <a:ext cx="2804160" cy="350401"/>
          </a:xfrm>
          <a:prstGeom prst="rect">
            <a:avLst/>
          </a:prstGeom>
          <a:noFill/>
          <a:ln/>
        </p:spPr>
        <p:txBody>
          <a:bodyPr wrap="none" rtlCol="0" anchor="t"/>
          <a:lstStyle/>
          <a:p>
            <a:pPr marL="0" indent="0">
              <a:lnSpc>
                <a:spcPts val="2760"/>
              </a:lnSpc>
              <a:buNone/>
            </a:pPr>
            <a:r>
              <a:rPr lang="en-US" sz="2208" b="1" kern="0" spc="-44" dirty="0">
                <a:solidFill>
                  <a:srgbClr val="E0D6DE"/>
                </a:solidFill>
                <a:latin typeface="Petrona" pitchFamily="34" charset="0"/>
                <a:ea typeface="Petrona" pitchFamily="34" charset="-122"/>
                <a:cs typeface="Petrona" pitchFamily="34" charset="-120"/>
              </a:rPr>
              <a:t>Gameplay Modes</a:t>
            </a:r>
            <a:endParaRPr lang="en-US" sz="2208" dirty="0"/>
          </a:p>
        </p:txBody>
      </p:sp>
      <p:sp>
        <p:nvSpPr>
          <p:cNvPr id="21" name="Text 17"/>
          <p:cNvSpPr/>
          <p:nvPr/>
        </p:nvSpPr>
        <p:spPr>
          <a:xfrm>
            <a:off x="8116252" y="6615470"/>
            <a:ext cx="5034320" cy="683419"/>
          </a:xfrm>
          <a:prstGeom prst="rect">
            <a:avLst/>
          </a:prstGeom>
          <a:noFill/>
          <a:ln/>
        </p:spPr>
        <p:txBody>
          <a:bodyPr wrap="square" rtlCol="0" anchor="t"/>
          <a:lstStyle/>
          <a:p>
            <a:pPr marL="0" indent="0">
              <a:lnSpc>
                <a:spcPts val="2692"/>
              </a:lnSpc>
              <a:buNone/>
            </a:pPr>
            <a:r>
              <a:rPr lang="en-US" sz="1682" kern="0" spc="-34" dirty="0">
                <a:solidFill>
                  <a:srgbClr val="E0D6DE"/>
                </a:solidFill>
                <a:latin typeface="Inter" pitchFamily="34" charset="0"/>
                <a:ea typeface="Inter" pitchFamily="34" charset="-122"/>
                <a:cs typeface="Inter" pitchFamily="34" charset="-120"/>
              </a:rPr>
              <a:t>To allow players to choose between playing against another human or against a computer AI.</a:t>
            </a:r>
            <a:endParaRPr lang="en-US" sz="1682"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6101" y="2547818"/>
            <a:ext cx="5014079" cy="3133844"/>
          </a:xfrm>
          <a:prstGeom prst="rect">
            <a:avLst/>
          </a:prstGeom>
        </p:spPr>
      </p:pic>
      <p:sp>
        <p:nvSpPr>
          <p:cNvPr id="6" name="Text 1"/>
          <p:cNvSpPr/>
          <p:nvPr/>
        </p:nvSpPr>
        <p:spPr>
          <a:xfrm>
            <a:off x="6147792" y="839986"/>
            <a:ext cx="4960501" cy="619958"/>
          </a:xfrm>
          <a:prstGeom prst="rect">
            <a:avLst/>
          </a:prstGeom>
          <a:noFill/>
          <a:ln/>
        </p:spPr>
        <p:txBody>
          <a:bodyPr wrap="none" rtlCol="0" anchor="t"/>
          <a:lstStyle/>
          <a:p>
            <a:pPr marL="0" indent="0">
              <a:lnSpc>
                <a:spcPts val="4882"/>
              </a:lnSpc>
              <a:buNone/>
            </a:pPr>
            <a:r>
              <a:rPr lang="en-US" sz="3906" b="1" kern="0" spc="-78" dirty="0">
                <a:solidFill>
                  <a:srgbClr val="FF8AAF"/>
                </a:solidFill>
                <a:latin typeface="Petrona" pitchFamily="34" charset="0"/>
                <a:ea typeface="Petrona" pitchFamily="34" charset="-122"/>
                <a:cs typeface="Petrona" pitchFamily="34" charset="-120"/>
              </a:rPr>
              <a:t>Abstract</a:t>
            </a:r>
            <a:endParaRPr lang="en-US" sz="3906" dirty="0"/>
          </a:p>
        </p:txBody>
      </p:sp>
      <p:sp>
        <p:nvSpPr>
          <p:cNvPr id="7" name="Shape 2"/>
          <p:cNvSpPr/>
          <p:nvPr/>
        </p:nvSpPr>
        <p:spPr>
          <a:xfrm>
            <a:off x="6147792" y="1743313"/>
            <a:ext cx="7821216" cy="1421011"/>
          </a:xfrm>
          <a:prstGeom prst="roundRect">
            <a:avLst>
              <a:gd name="adj" fmla="val 5585"/>
            </a:avLst>
          </a:prstGeom>
          <a:solidFill>
            <a:srgbClr val="2F1D63"/>
          </a:solidFill>
          <a:ln w="7620">
            <a:solidFill>
              <a:srgbClr val="48367C"/>
            </a:solidFill>
            <a:prstDash val="solid"/>
          </a:ln>
        </p:spPr>
      </p:sp>
      <p:sp>
        <p:nvSpPr>
          <p:cNvPr id="8" name="Text 3"/>
          <p:cNvSpPr/>
          <p:nvPr/>
        </p:nvSpPr>
        <p:spPr>
          <a:xfrm>
            <a:off x="6344364" y="1939885"/>
            <a:ext cx="2480191" cy="309920"/>
          </a:xfrm>
          <a:prstGeom prst="rect">
            <a:avLst/>
          </a:prstGeom>
          <a:noFill/>
          <a:ln/>
        </p:spPr>
        <p:txBody>
          <a:bodyPr wrap="none" rtlCol="0" anchor="t"/>
          <a:lstStyle/>
          <a:p>
            <a:pPr marL="0" indent="0">
              <a:lnSpc>
                <a:spcPts val="2441"/>
              </a:lnSpc>
              <a:buNone/>
            </a:pPr>
            <a:r>
              <a:rPr lang="en-US" sz="1953" b="1" kern="0" spc="-39" dirty="0">
                <a:solidFill>
                  <a:srgbClr val="E0D6DE"/>
                </a:solidFill>
                <a:latin typeface="Petrona" pitchFamily="34" charset="0"/>
                <a:ea typeface="Petrona" pitchFamily="34" charset="-122"/>
                <a:cs typeface="Petrona" pitchFamily="34" charset="-120"/>
              </a:rPr>
              <a:t>Game Design</a:t>
            </a:r>
            <a:endParaRPr lang="en-US" sz="1953" dirty="0"/>
          </a:p>
        </p:txBody>
      </p:sp>
      <p:sp>
        <p:nvSpPr>
          <p:cNvPr id="9" name="Text 4"/>
          <p:cNvSpPr/>
          <p:nvPr/>
        </p:nvSpPr>
        <p:spPr>
          <a:xfrm>
            <a:off x="6344364" y="2363153"/>
            <a:ext cx="7428071" cy="604599"/>
          </a:xfrm>
          <a:prstGeom prst="rect">
            <a:avLst/>
          </a:prstGeom>
          <a:noFill/>
          <a:ln/>
        </p:spPr>
        <p:txBody>
          <a:bodyPr wrap="square" rtlCol="0" anchor="t"/>
          <a:lstStyle/>
          <a:p>
            <a:pPr marL="0" indent="0">
              <a:lnSpc>
                <a:spcPts val="2381"/>
              </a:lnSpc>
              <a:buNone/>
            </a:pPr>
            <a:r>
              <a:rPr lang="en-US" sz="1488" kern="0" spc="-30" dirty="0">
                <a:solidFill>
                  <a:srgbClr val="E0D6DE"/>
                </a:solidFill>
                <a:latin typeface="Inter" pitchFamily="34" charset="0"/>
                <a:ea typeface="Inter" pitchFamily="34" charset="-122"/>
                <a:cs typeface="Inter" pitchFamily="34" charset="-120"/>
              </a:rPr>
              <a:t>Aims to create a playable tic-tac-toe game in Python with a graphical user interface (GUI)</a:t>
            </a:r>
            <a:endParaRPr lang="en-US" sz="1488" dirty="0"/>
          </a:p>
        </p:txBody>
      </p:sp>
      <p:sp>
        <p:nvSpPr>
          <p:cNvPr id="10" name="Shape 5"/>
          <p:cNvSpPr/>
          <p:nvPr/>
        </p:nvSpPr>
        <p:spPr>
          <a:xfrm>
            <a:off x="6147792" y="3353276"/>
            <a:ext cx="7821216" cy="1421011"/>
          </a:xfrm>
          <a:prstGeom prst="roundRect">
            <a:avLst>
              <a:gd name="adj" fmla="val 5585"/>
            </a:avLst>
          </a:prstGeom>
          <a:solidFill>
            <a:srgbClr val="2F1D63"/>
          </a:solidFill>
          <a:ln w="7620">
            <a:solidFill>
              <a:srgbClr val="48367C"/>
            </a:solidFill>
            <a:prstDash val="solid"/>
          </a:ln>
        </p:spPr>
      </p:sp>
      <p:sp>
        <p:nvSpPr>
          <p:cNvPr id="11" name="Text 6"/>
          <p:cNvSpPr/>
          <p:nvPr/>
        </p:nvSpPr>
        <p:spPr>
          <a:xfrm>
            <a:off x="6344364" y="3549848"/>
            <a:ext cx="2480191" cy="309920"/>
          </a:xfrm>
          <a:prstGeom prst="rect">
            <a:avLst/>
          </a:prstGeom>
          <a:noFill/>
          <a:ln/>
        </p:spPr>
        <p:txBody>
          <a:bodyPr wrap="none" rtlCol="0" anchor="t"/>
          <a:lstStyle/>
          <a:p>
            <a:pPr marL="0" indent="0">
              <a:lnSpc>
                <a:spcPts val="2441"/>
              </a:lnSpc>
              <a:buNone/>
            </a:pPr>
            <a:r>
              <a:rPr lang="en-US" sz="1953" b="1" kern="0" spc="-39" dirty="0">
                <a:solidFill>
                  <a:srgbClr val="E0D6DE"/>
                </a:solidFill>
                <a:latin typeface="Petrona" pitchFamily="34" charset="0"/>
                <a:ea typeface="Petrona" pitchFamily="34" charset="-122"/>
                <a:cs typeface="Petrona" pitchFamily="34" charset="-120"/>
              </a:rPr>
              <a:t>Game Logic</a:t>
            </a:r>
            <a:endParaRPr lang="en-US" sz="1953" dirty="0"/>
          </a:p>
        </p:txBody>
      </p:sp>
      <p:sp>
        <p:nvSpPr>
          <p:cNvPr id="12" name="Text 7"/>
          <p:cNvSpPr/>
          <p:nvPr/>
        </p:nvSpPr>
        <p:spPr>
          <a:xfrm>
            <a:off x="6344364" y="3973116"/>
            <a:ext cx="7428071" cy="604599"/>
          </a:xfrm>
          <a:prstGeom prst="rect">
            <a:avLst/>
          </a:prstGeom>
          <a:noFill/>
          <a:ln/>
        </p:spPr>
        <p:txBody>
          <a:bodyPr wrap="square" rtlCol="0" anchor="t"/>
          <a:lstStyle/>
          <a:p>
            <a:pPr marL="0" indent="0">
              <a:lnSpc>
                <a:spcPts val="2381"/>
              </a:lnSpc>
              <a:buNone/>
            </a:pPr>
            <a:r>
              <a:rPr lang="en-US" sz="1488" kern="0" spc="-30" dirty="0">
                <a:solidFill>
                  <a:srgbClr val="E0D6DE"/>
                </a:solidFill>
                <a:latin typeface="Inter" pitchFamily="34" charset="0"/>
                <a:ea typeface="Inter" pitchFamily="34" charset="-122"/>
                <a:cs typeface="Inter" pitchFamily="34" charset="-120"/>
              </a:rPr>
              <a:t>Implemented using functions and data structures for efficient gameplay and win detection</a:t>
            </a:r>
            <a:endParaRPr lang="en-US" sz="1488" dirty="0"/>
          </a:p>
        </p:txBody>
      </p:sp>
      <p:sp>
        <p:nvSpPr>
          <p:cNvPr id="13" name="Shape 8"/>
          <p:cNvSpPr/>
          <p:nvPr/>
        </p:nvSpPr>
        <p:spPr>
          <a:xfrm>
            <a:off x="6147792" y="4963239"/>
            <a:ext cx="7821216" cy="1118711"/>
          </a:xfrm>
          <a:prstGeom prst="roundRect">
            <a:avLst>
              <a:gd name="adj" fmla="val 7095"/>
            </a:avLst>
          </a:prstGeom>
          <a:solidFill>
            <a:srgbClr val="2F1D63"/>
          </a:solidFill>
          <a:ln w="7620">
            <a:solidFill>
              <a:srgbClr val="48367C"/>
            </a:solidFill>
            <a:prstDash val="solid"/>
          </a:ln>
        </p:spPr>
      </p:sp>
      <p:sp>
        <p:nvSpPr>
          <p:cNvPr id="14" name="Text 9"/>
          <p:cNvSpPr/>
          <p:nvPr/>
        </p:nvSpPr>
        <p:spPr>
          <a:xfrm>
            <a:off x="6344364" y="5159812"/>
            <a:ext cx="2480191" cy="309920"/>
          </a:xfrm>
          <a:prstGeom prst="rect">
            <a:avLst/>
          </a:prstGeom>
          <a:noFill/>
          <a:ln/>
        </p:spPr>
        <p:txBody>
          <a:bodyPr wrap="none" rtlCol="0" anchor="t"/>
          <a:lstStyle/>
          <a:p>
            <a:pPr marL="0" indent="0">
              <a:lnSpc>
                <a:spcPts val="2441"/>
              </a:lnSpc>
              <a:buNone/>
            </a:pPr>
            <a:r>
              <a:rPr lang="en-US" sz="1953" b="1" kern="0" spc="-39" dirty="0">
                <a:solidFill>
                  <a:srgbClr val="E0D6DE"/>
                </a:solidFill>
                <a:latin typeface="Petrona" pitchFamily="34" charset="0"/>
                <a:ea typeface="Petrona" pitchFamily="34" charset="-122"/>
                <a:cs typeface="Petrona" pitchFamily="34" charset="-120"/>
              </a:rPr>
              <a:t>GUI Experience</a:t>
            </a:r>
            <a:endParaRPr lang="en-US" sz="1953" dirty="0"/>
          </a:p>
        </p:txBody>
      </p:sp>
      <p:sp>
        <p:nvSpPr>
          <p:cNvPr id="15" name="Text 10"/>
          <p:cNvSpPr/>
          <p:nvPr/>
        </p:nvSpPr>
        <p:spPr>
          <a:xfrm>
            <a:off x="6344364" y="5583079"/>
            <a:ext cx="7428071" cy="302300"/>
          </a:xfrm>
          <a:prstGeom prst="rect">
            <a:avLst/>
          </a:prstGeom>
          <a:noFill/>
          <a:ln/>
        </p:spPr>
        <p:txBody>
          <a:bodyPr wrap="none" rtlCol="0" anchor="t"/>
          <a:lstStyle/>
          <a:p>
            <a:pPr marL="0" indent="0">
              <a:lnSpc>
                <a:spcPts val="2381"/>
              </a:lnSpc>
              <a:buNone/>
            </a:pPr>
            <a:r>
              <a:rPr lang="en-US" sz="1488" kern="0" spc="-30" dirty="0">
                <a:solidFill>
                  <a:srgbClr val="E0D6DE"/>
                </a:solidFill>
                <a:latin typeface="Inter" pitchFamily="34" charset="0"/>
                <a:ea typeface="Inter" pitchFamily="34" charset="-122"/>
                <a:cs typeface="Inter" pitchFamily="34" charset="-120"/>
              </a:rPr>
              <a:t>Provides visually appealing and intuitive gameplay for all users</a:t>
            </a:r>
            <a:endParaRPr lang="en-US" sz="1488" dirty="0"/>
          </a:p>
        </p:txBody>
      </p:sp>
      <p:sp>
        <p:nvSpPr>
          <p:cNvPr id="16" name="Shape 11"/>
          <p:cNvSpPr/>
          <p:nvPr/>
        </p:nvSpPr>
        <p:spPr>
          <a:xfrm>
            <a:off x="6147792" y="6270903"/>
            <a:ext cx="7821216" cy="1118711"/>
          </a:xfrm>
          <a:prstGeom prst="roundRect">
            <a:avLst>
              <a:gd name="adj" fmla="val 7095"/>
            </a:avLst>
          </a:prstGeom>
          <a:solidFill>
            <a:srgbClr val="2F1D63"/>
          </a:solidFill>
          <a:ln w="7620">
            <a:solidFill>
              <a:srgbClr val="48367C"/>
            </a:solidFill>
            <a:prstDash val="solid"/>
          </a:ln>
        </p:spPr>
      </p:sp>
      <p:sp>
        <p:nvSpPr>
          <p:cNvPr id="17" name="Text 12"/>
          <p:cNvSpPr/>
          <p:nvPr/>
        </p:nvSpPr>
        <p:spPr>
          <a:xfrm>
            <a:off x="6344364" y="6467475"/>
            <a:ext cx="2480191" cy="309920"/>
          </a:xfrm>
          <a:prstGeom prst="rect">
            <a:avLst/>
          </a:prstGeom>
          <a:noFill/>
          <a:ln/>
        </p:spPr>
        <p:txBody>
          <a:bodyPr wrap="none" rtlCol="0" anchor="t"/>
          <a:lstStyle/>
          <a:p>
            <a:pPr marL="0" indent="0">
              <a:lnSpc>
                <a:spcPts val="2441"/>
              </a:lnSpc>
              <a:buNone/>
            </a:pPr>
            <a:r>
              <a:rPr lang="en-US" sz="1953" b="1" kern="0" spc="-39" dirty="0">
                <a:solidFill>
                  <a:srgbClr val="E0D6DE"/>
                </a:solidFill>
                <a:latin typeface="Petrona" pitchFamily="34" charset="0"/>
                <a:ea typeface="Petrona" pitchFamily="34" charset="-122"/>
                <a:cs typeface="Petrona" pitchFamily="34" charset="-120"/>
              </a:rPr>
              <a:t>Project Showcase</a:t>
            </a:r>
            <a:endParaRPr lang="en-US" sz="1953" dirty="0"/>
          </a:p>
        </p:txBody>
      </p:sp>
      <p:sp>
        <p:nvSpPr>
          <p:cNvPr id="18" name="Text 13"/>
          <p:cNvSpPr/>
          <p:nvPr/>
        </p:nvSpPr>
        <p:spPr>
          <a:xfrm>
            <a:off x="6344364" y="6890742"/>
            <a:ext cx="7428071" cy="302300"/>
          </a:xfrm>
          <a:prstGeom prst="rect">
            <a:avLst/>
          </a:prstGeom>
          <a:noFill/>
          <a:ln/>
        </p:spPr>
        <p:txBody>
          <a:bodyPr wrap="none" rtlCol="0" anchor="t"/>
          <a:lstStyle/>
          <a:p>
            <a:pPr marL="0" indent="0">
              <a:lnSpc>
                <a:spcPts val="2381"/>
              </a:lnSpc>
              <a:buNone/>
            </a:pPr>
            <a:r>
              <a:rPr lang="en-US" sz="1488" kern="0" spc="-30" dirty="0">
                <a:solidFill>
                  <a:srgbClr val="E0D6DE"/>
                </a:solidFill>
                <a:latin typeface="Inter" pitchFamily="34" charset="0"/>
                <a:ea typeface="Inter" pitchFamily="34" charset="-122"/>
                <a:cs typeface="Inter" pitchFamily="34" charset="-120"/>
              </a:rPr>
              <a:t>Demonstrates Python's versatility in creating interactive gaming applications</a:t>
            </a:r>
            <a:endParaRPr lang="en-US" sz="148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60098" y="2840712"/>
            <a:ext cx="5054203" cy="2548176"/>
          </a:xfrm>
          <a:prstGeom prst="rect">
            <a:avLst/>
          </a:prstGeom>
        </p:spPr>
      </p:pic>
      <p:sp>
        <p:nvSpPr>
          <p:cNvPr id="6" name="Text 1"/>
          <p:cNvSpPr/>
          <p:nvPr/>
        </p:nvSpPr>
        <p:spPr>
          <a:xfrm>
            <a:off x="604837" y="978813"/>
            <a:ext cx="7002542" cy="566976"/>
          </a:xfrm>
          <a:prstGeom prst="rect">
            <a:avLst/>
          </a:prstGeom>
          <a:noFill/>
          <a:ln/>
        </p:spPr>
        <p:txBody>
          <a:bodyPr wrap="none" rtlCol="0" anchor="t"/>
          <a:lstStyle/>
          <a:p>
            <a:pPr marL="0" indent="0">
              <a:lnSpc>
                <a:spcPts val="4465"/>
              </a:lnSpc>
              <a:buNone/>
            </a:pPr>
            <a:r>
              <a:rPr lang="en-US" sz="3572" b="1" kern="0" spc="-71" dirty="0">
                <a:solidFill>
                  <a:srgbClr val="FF8AAF"/>
                </a:solidFill>
                <a:latin typeface="Petrona" pitchFamily="34" charset="0"/>
                <a:ea typeface="Petrona" pitchFamily="34" charset="-122"/>
                <a:cs typeface="Petrona" pitchFamily="34" charset="-120"/>
              </a:rPr>
              <a:t>Advantages of the Proposed System</a:t>
            </a:r>
            <a:endParaRPr lang="en-US" sz="3572" dirty="0"/>
          </a:p>
        </p:txBody>
      </p:sp>
      <p:sp>
        <p:nvSpPr>
          <p:cNvPr id="7" name="Shape 2"/>
          <p:cNvSpPr/>
          <p:nvPr/>
        </p:nvSpPr>
        <p:spPr>
          <a:xfrm>
            <a:off x="604837" y="1804988"/>
            <a:ext cx="7934325" cy="1300996"/>
          </a:xfrm>
          <a:prstGeom prst="roundRect">
            <a:avLst>
              <a:gd name="adj" fmla="val 5579"/>
            </a:avLst>
          </a:prstGeom>
          <a:solidFill>
            <a:srgbClr val="2F1D63"/>
          </a:solidFill>
          <a:ln w="7620">
            <a:solidFill>
              <a:srgbClr val="48367C"/>
            </a:solidFill>
            <a:prstDash val="solid"/>
          </a:ln>
        </p:spPr>
      </p:sp>
      <p:sp>
        <p:nvSpPr>
          <p:cNvPr id="8" name="Text 3"/>
          <p:cNvSpPr/>
          <p:nvPr/>
        </p:nvSpPr>
        <p:spPr>
          <a:xfrm>
            <a:off x="785217" y="1985367"/>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Flexibility</a:t>
            </a:r>
            <a:endParaRPr lang="en-US" sz="1786" dirty="0"/>
          </a:p>
        </p:txBody>
      </p:sp>
      <p:sp>
        <p:nvSpPr>
          <p:cNvPr id="9" name="Text 4"/>
          <p:cNvSpPr/>
          <p:nvPr/>
        </p:nvSpPr>
        <p:spPr>
          <a:xfrm>
            <a:off x="785217" y="2372439"/>
            <a:ext cx="7573566" cy="553164"/>
          </a:xfrm>
          <a:prstGeom prst="rect">
            <a:avLst/>
          </a:prstGeom>
          <a:noFill/>
          <a:ln/>
        </p:spPr>
        <p:txBody>
          <a:bodyPr wrap="squar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The Python programming language offers flexibility and allows for easy modifications and enhancements to the game.</a:t>
            </a:r>
            <a:endParaRPr lang="en-US" sz="1361" dirty="0"/>
          </a:p>
        </p:txBody>
      </p:sp>
      <p:sp>
        <p:nvSpPr>
          <p:cNvPr id="10" name="Shape 5"/>
          <p:cNvSpPr/>
          <p:nvPr/>
        </p:nvSpPr>
        <p:spPr>
          <a:xfrm>
            <a:off x="604837" y="3278743"/>
            <a:ext cx="7934325" cy="1300996"/>
          </a:xfrm>
          <a:prstGeom prst="roundRect">
            <a:avLst>
              <a:gd name="adj" fmla="val 5579"/>
            </a:avLst>
          </a:prstGeom>
          <a:solidFill>
            <a:srgbClr val="2F1D63"/>
          </a:solidFill>
          <a:ln w="7620">
            <a:solidFill>
              <a:srgbClr val="48367C"/>
            </a:solidFill>
            <a:prstDash val="solid"/>
          </a:ln>
        </p:spPr>
      </p:sp>
      <p:sp>
        <p:nvSpPr>
          <p:cNvPr id="11" name="Text 6"/>
          <p:cNvSpPr/>
          <p:nvPr/>
        </p:nvSpPr>
        <p:spPr>
          <a:xfrm>
            <a:off x="785217" y="3459123"/>
            <a:ext cx="2955846"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Cross-Platform Compatibility</a:t>
            </a:r>
            <a:endParaRPr lang="en-US" sz="1786" dirty="0"/>
          </a:p>
        </p:txBody>
      </p:sp>
      <p:sp>
        <p:nvSpPr>
          <p:cNvPr id="12" name="Text 7"/>
          <p:cNvSpPr/>
          <p:nvPr/>
        </p:nvSpPr>
        <p:spPr>
          <a:xfrm>
            <a:off x="785217" y="3846195"/>
            <a:ext cx="7573566" cy="553164"/>
          </a:xfrm>
          <a:prstGeom prst="rect">
            <a:avLst/>
          </a:prstGeom>
          <a:noFill/>
          <a:ln/>
        </p:spPr>
        <p:txBody>
          <a:bodyPr wrap="squar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Python is a cross-platform language, ensuring the game can be played on different operating systems.</a:t>
            </a:r>
            <a:endParaRPr lang="en-US" sz="1361" dirty="0"/>
          </a:p>
        </p:txBody>
      </p:sp>
      <p:sp>
        <p:nvSpPr>
          <p:cNvPr id="13" name="Shape 8"/>
          <p:cNvSpPr/>
          <p:nvPr/>
        </p:nvSpPr>
        <p:spPr>
          <a:xfrm>
            <a:off x="604837" y="4752499"/>
            <a:ext cx="7934325" cy="1300996"/>
          </a:xfrm>
          <a:prstGeom prst="roundRect">
            <a:avLst>
              <a:gd name="adj" fmla="val 5579"/>
            </a:avLst>
          </a:prstGeom>
          <a:solidFill>
            <a:srgbClr val="2F1D63"/>
          </a:solidFill>
          <a:ln w="7620">
            <a:solidFill>
              <a:srgbClr val="48367C"/>
            </a:solidFill>
            <a:prstDash val="solid"/>
          </a:ln>
        </p:spPr>
      </p:sp>
      <p:sp>
        <p:nvSpPr>
          <p:cNvPr id="14" name="Text 9"/>
          <p:cNvSpPr/>
          <p:nvPr/>
        </p:nvSpPr>
        <p:spPr>
          <a:xfrm>
            <a:off x="785217" y="4932878"/>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Community Support</a:t>
            </a:r>
            <a:endParaRPr lang="en-US" sz="1786" dirty="0"/>
          </a:p>
        </p:txBody>
      </p:sp>
      <p:sp>
        <p:nvSpPr>
          <p:cNvPr id="15" name="Text 10"/>
          <p:cNvSpPr/>
          <p:nvPr/>
        </p:nvSpPr>
        <p:spPr>
          <a:xfrm>
            <a:off x="785217" y="5319951"/>
            <a:ext cx="7573566" cy="553164"/>
          </a:xfrm>
          <a:prstGeom prst="rect">
            <a:avLst/>
          </a:prstGeom>
          <a:noFill/>
          <a:ln/>
        </p:spPr>
        <p:txBody>
          <a:bodyPr wrap="squar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Python has a large and active community, providing extensive documentation and resources for game development.</a:t>
            </a:r>
            <a:endParaRPr lang="en-US" sz="1361" dirty="0"/>
          </a:p>
        </p:txBody>
      </p:sp>
      <p:sp>
        <p:nvSpPr>
          <p:cNvPr id="16" name="Shape 11"/>
          <p:cNvSpPr/>
          <p:nvPr/>
        </p:nvSpPr>
        <p:spPr>
          <a:xfrm>
            <a:off x="604837" y="6226254"/>
            <a:ext cx="7934325" cy="1024414"/>
          </a:xfrm>
          <a:prstGeom prst="roundRect">
            <a:avLst>
              <a:gd name="adj" fmla="val 7086"/>
            </a:avLst>
          </a:prstGeom>
          <a:solidFill>
            <a:srgbClr val="2F1D63"/>
          </a:solidFill>
          <a:ln w="7620">
            <a:solidFill>
              <a:srgbClr val="48367C"/>
            </a:solidFill>
            <a:prstDash val="solid"/>
          </a:ln>
        </p:spPr>
      </p:sp>
      <p:sp>
        <p:nvSpPr>
          <p:cNvPr id="17" name="Text 12"/>
          <p:cNvSpPr/>
          <p:nvPr/>
        </p:nvSpPr>
        <p:spPr>
          <a:xfrm>
            <a:off x="785217" y="6406634"/>
            <a:ext cx="2268260" cy="283488"/>
          </a:xfrm>
          <a:prstGeom prst="rect">
            <a:avLst/>
          </a:prstGeom>
          <a:noFill/>
          <a:ln/>
        </p:spPr>
        <p:txBody>
          <a:bodyPr wrap="none" rtlCol="0" anchor="t"/>
          <a:lstStyle/>
          <a:p>
            <a:pPr marL="0" indent="0">
              <a:lnSpc>
                <a:spcPts val="2233"/>
              </a:lnSpc>
              <a:buNone/>
            </a:pPr>
            <a:r>
              <a:rPr lang="en-US" sz="1786" b="1" kern="0" spc="-36" dirty="0">
                <a:solidFill>
                  <a:srgbClr val="E0D6DE"/>
                </a:solidFill>
                <a:latin typeface="Petrona" pitchFamily="34" charset="0"/>
                <a:ea typeface="Petrona" pitchFamily="34" charset="-122"/>
                <a:cs typeface="Petrona" pitchFamily="34" charset="-120"/>
              </a:rPr>
              <a:t>Ease of Use</a:t>
            </a:r>
            <a:endParaRPr lang="en-US" sz="1786" dirty="0"/>
          </a:p>
        </p:txBody>
      </p:sp>
      <p:sp>
        <p:nvSpPr>
          <p:cNvPr id="18" name="Text 13"/>
          <p:cNvSpPr/>
          <p:nvPr/>
        </p:nvSpPr>
        <p:spPr>
          <a:xfrm>
            <a:off x="785217" y="6793706"/>
            <a:ext cx="7573566" cy="276582"/>
          </a:xfrm>
          <a:prstGeom prst="rect">
            <a:avLst/>
          </a:prstGeom>
          <a:noFill/>
          <a:ln/>
        </p:spPr>
        <p:txBody>
          <a:bodyPr wrap="none" rtlCol="0" anchor="t"/>
          <a:lstStyle/>
          <a:p>
            <a:pPr marL="0" indent="0">
              <a:lnSpc>
                <a:spcPts val="2177"/>
              </a:lnSpc>
              <a:buNone/>
            </a:pPr>
            <a:r>
              <a:rPr lang="en-US" sz="1361" kern="0" spc="-27" dirty="0">
                <a:solidFill>
                  <a:srgbClr val="E0D6DE"/>
                </a:solidFill>
                <a:latin typeface="Inter" pitchFamily="34" charset="0"/>
                <a:ea typeface="Inter" pitchFamily="34" charset="-122"/>
                <a:cs typeface="Inter" pitchFamily="34" charset="-120"/>
              </a:rPr>
              <a:t>Python's syntax is known for its simplicity, making it an approachable language for beginners.</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14630400" cy="2413397"/>
          </a:xfrm>
          <a:prstGeom prst="rect">
            <a:avLst/>
          </a:prstGeom>
        </p:spPr>
      </p:pic>
      <p:sp>
        <p:nvSpPr>
          <p:cNvPr id="5" name="Text 1"/>
          <p:cNvSpPr/>
          <p:nvPr/>
        </p:nvSpPr>
        <p:spPr>
          <a:xfrm>
            <a:off x="2041803" y="3097887"/>
            <a:ext cx="8217575" cy="633532"/>
          </a:xfrm>
          <a:prstGeom prst="rect">
            <a:avLst/>
          </a:prstGeom>
          <a:noFill/>
          <a:ln/>
        </p:spPr>
        <p:txBody>
          <a:bodyPr wrap="none" rtlCol="0" anchor="t"/>
          <a:lstStyle/>
          <a:p>
            <a:pPr marL="0" indent="0">
              <a:lnSpc>
                <a:spcPts val="4988"/>
              </a:lnSpc>
              <a:buNone/>
            </a:pPr>
            <a:r>
              <a:rPr lang="en-US" sz="3991" b="1" kern="0" spc="-80" dirty="0">
                <a:solidFill>
                  <a:srgbClr val="FF8AAF"/>
                </a:solidFill>
                <a:latin typeface="Petrona" pitchFamily="34" charset="0"/>
                <a:ea typeface="Petrona" pitchFamily="34" charset="-122"/>
                <a:cs typeface="Petrona" pitchFamily="34" charset="-120"/>
              </a:rPr>
              <a:t>Disadvantages of the Existing System</a:t>
            </a:r>
            <a:endParaRPr lang="en-US" sz="3991" dirty="0"/>
          </a:p>
        </p:txBody>
      </p:sp>
      <p:sp>
        <p:nvSpPr>
          <p:cNvPr id="6" name="Text 2"/>
          <p:cNvSpPr/>
          <p:nvPr/>
        </p:nvSpPr>
        <p:spPr>
          <a:xfrm>
            <a:off x="2041803" y="4020979"/>
            <a:ext cx="10546794" cy="926902"/>
          </a:xfrm>
          <a:prstGeom prst="rect">
            <a:avLst/>
          </a:prstGeom>
          <a:noFill/>
          <a:ln/>
        </p:spPr>
        <p:txBody>
          <a:bodyPr wrap="square" rtlCol="0" anchor="t"/>
          <a:lstStyle/>
          <a:p>
            <a:pPr marL="0" indent="0">
              <a:lnSpc>
                <a:spcPts val="2432"/>
              </a:lnSpc>
              <a:buNone/>
            </a:pPr>
            <a:r>
              <a:rPr lang="en-US" sz="1520" kern="0" spc="-30" dirty="0">
                <a:solidFill>
                  <a:srgbClr val="E0D6DE"/>
                </a:solidFill>
                <a:latin typeface="Inter" pitchFamily="34" charset="0"/>
                <a:ea typeface="Inter" pitchFamily="34" charset="-122"/>
                <a:cs typeface="Inter" pitchFamily="34" charset="-120"/>
              </a:rPr>
              <a:t>Traditional tic-tac-toe games often rely on physical boards and markers, which can be cumbersome and limited in terms of replayability and customization. This classic game, however, is about to undergo a digital transformation that will revolutionize the way it's played.</a:t>
            </a:r>
            <a:endParaRPr lang="en-US" sz="1520" dirty="0"/>
          </a:p>
        </p:txBody>
      </p:sp>
      <p:sp>
        <p:nvSpPr>
          <p:cNvPr id="7" name="Text 3"/>
          <p:cNvSpPr/>
          <p:nvPr/>
        </p:nvSpPr>
        <p:spPr>
          <a:xfrm>
            <a:off x="2041803" y="5165050"/>
            <a:ext cx="10546794" cy="926902"/>
          </a:xfrm>
          <a:prstGeom prst="rect">
            <a:avLst/>
          </a:prstGeom>
          <a:noFill/>
          <a:ln/>
        </p:spPr>
        <p:txBody>
          <a:bodyPr wrap="square" rtlCol="0" anchor="t"/>
          <a:lstStyle/>
          <a:p>
            <a:pPr marL="0" indent="0">
              <a:lnSpc>
                <a:spcPts val="2432"/>
              </a:lnSpc>
              <a:buNone/>
            </a:pPr>
            <a:r>
              <a:rPr lang="en-US" sz="1520" kern="0" spc="-30" dirty="0">
                <a:solidFill>
                  <a:srgbClr val="E0D6DE"/>
                </a:solidFill>
                <a:latin typeface="Inter" pitchFamily="34" charset="0"/>
                <a:ea typeface="Inter" pitchFamily="34" charset="-122"/>
                <a:cs typeface="Inter" pitchFamily="34" charset="-120"/>
              </a:rPr>
              <a:t>By leveraging the power of modern technology, our tic-tac-toe game offers a seamless and immersive experience that transcends the constraints of physical game pieces. Players will be able to engage in endless rounds of strategic gameplay, each with the ability to customize the board, pieces, and even the overall aesthetic to their liking.</a:t>
            </a:r>
            <a:endParaRPr lang="en-US" sz="1520" dirty="0"/>
          </a:p>
        </p:txBody>
      </p:sp>
      <p:sp>
        <p:nvSpPr>
          <p:cNvPr id="8" name="Text 4"/>
          <p:cNvSpPr/>
          <p:nvPr/>
        </p:nvSpPr>
        <p:spPr>
          <a:xfrm>
            <a:off x="2041803" y="6309122"/>
            <a:ext cx="10546794" cy="1235869"/>
          </a:xfrm>
          <a:prstGeom prst="rect">
            <a:avLst/>
          </a:prstGeom>
          <a:noFill/>
          <a:ln/>
        </p:spPr>
        <p:txBody>
          <a:bodyPr wrap="square" rtlCol="0" anchor="t"/>
          <a:lstStyle/>
          <a:p>
            <a:pPr marL="0" indent="0">
              <a:lnSpc>
                <a:spcPts val="2432"/>
              </a:lnSpc>
              <a:buNone/>
            </a:pPr>
            <a:r>
              <a:rPr lang="en-US" sz="1520" kern="0" spc="-30" dirty="0">
                <a:solidFill>
                  <a:srgbClr val="E0D6DE"/>
                </a:solidFill>
                <a:latin typeface="Inter" pitchFamily="34" charset="0"/>
                <a:ea typeface="Inter" pitchFamily="34" charset="-122"/>
                <a:cs typeface="Inter" pitchFamily="34" charset="-120"/>
              </a:rPr>
              <a:t>Gone are the days of misplaced markers and limited replay value. Our digital adaptation of tic-tac-toe provides a dynamic and adaptable platform that caters to players of all ages and skill levels. Whether you're a seasoned strategist or a newcomer to the game, you'll find yourself captivated by the endless possibilities that our virtual tic-tac-toe experience has to offer.</a:t>
            </a:r>
            <a:endParaRPr lang="en-US" sz="152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8083" y="1655683"/>
            <a:ext cx="4918234" cy="4918234"/>
          </a:xfrm>
          <a:prstGeom prst="rect">
            <a:avLst/>
          </a:prstGeom>
        </p:spPr>
      </p:pic>
      <p:sp>
        <p:nvSpPr>
          <p:cNvPr id="6" name="Text 1"/>
          <p:cNvSpPr/>
          <p:nvPr/>
        </p:nvSpPr>
        <p:spPr>
          <a:xfrm>
            <a:off x="795576" y="807482"/>
            <a:ext cx="5966936" cy="745927"/>
          </a:xfrm>
          <a:prstGeom prst="rect">
            <a:avLst/>
          </a:prstGeom>
          <a:noFill/>
          <a:ln/>
        </p:spPr>
        <p:txBody>
          <a:bodyPr wrap="none" rtlCol="0" anchor="t"/>
          <a:lstStyle/>
          <a:p>
            <a:pPr marL="0" indent="0">
              <a:lnSpc>
                <a:spcPts val="5873"/>
              </a:lnSpc>
              <a:buNone/>
            </a:pPr>
            <a:r>
              <a:rPr lang="en-US" sz="4698" b="1" kern="0" spc="-94" dirty="0">
                <a:solidFill>
                  <a:srgbClr val="FF8AAF"/>
                </a:solidFill>
                <a:latin typeface="Petrona" pitchFamily="34" charset="0"/>
                <a:ea typeface="Petrona" pitchFamily="34" charset="-122"/>
                <a:cs typeface="Petrona" pitchFamily="34" charset="-120"/>
              </a:rPr>
              <a:t>Methodology</a:t>
            </a:r>
            <a:endParaRPr lang="en-US" sz="4698" dirty="0"/>
          </a:p>
        </p:txBody>
      </p:sp>
      <p:sp>
        <p:nvSpPr>
          <p:cNvPr id="7" name="Shape 2"/>
          <p:cNvSpPr/>
          <p:nvPr/>
        </p:nvSpPr>
        <p:spPr>
          <a:xfrm>
            <a:off x="880765" y="2149912"/>
            <a:ext cx="511373" cy="511373"/>
          </a:xfrm>
          <a:prstGeom prst="roundRect">
            <a:avLst>
              <a:gd name="adj" fmla="val 18670"/>
            </a:avLst>
          </a:prstGeom>
          <a:solidFill>
            <a:srgbClr val="2F1D63"/>
          </a:solidFill>
          <a:ln w="7620">
            <a:solidFill>
              <a:srgbClr val="48367C"/>
            </a:solidFill>
            <a:prstDash val="solid"/>
          </a:ln>
        </p:spPr>
      </p:sp>
      <p:sp>
        <p:nvSpPr>
          <p:cNvPr id="8" name="Text 3"/>
          <p:cNvSpPr/>
          <p:nvPr/>
        </p:nvSpPr>
        <p:spPr>
          <a:xfrm>
            <a:off x="1063407" y="2226588"/>
            <a:ext cx="146090" cy="358021"/>
          </a:xfrm>
          <a:prstGeom prst="rect">
            <a:avLst/>
          </a:prstGeom>
          <a:noFill/>
          <a:ln/>
        </p:spPr>
        <p:txBody>
          <a:bodyPr wrap="none" rtlCol="0" anchor="t"/>
          <a:lstStyle/>
          <a:p>
            <a:pPr marL="0" indent="0" algn="ctr">
              <a:lnSpc>
                <a:spcPts val="2819"/>
              </a:lnSpc>
              <a:buNone/>
            </a:pPr>
            <a:r>
              <a:rPr lang="en-US" sz="2819" b="1" kern="0" spc="-56" dirty="0">
                <a:solidFill>
                  <a:srgbClr val="E0D6DE"/>
                </a:solidFill>
                <a:latin typeface="Petrona" pitchFamily="34" charset="0"/>
                <a:ea typeface="Petrona" pitchFamily="34" charset="-122"/>
                <a:cs typeface="Petrona" pitchFamily="34" charset="-120"/>
              </a:rPr>
              <a:t>1</a:t>
            </a:r>
            <a:endParaRPr lang="en-US" sz="2819" dirty="0"/>
          </a:p>
        </p:txBody>
      </p:sp>
      <p:sp>
        <p:nvSpPr>
          <p:cNvPr id="9" name="Text 4"/>
          <p:cNvSpPr/>
          <p:nvPr/>
        </p:nvSpPr>
        <p:spPr>
          <a:xfrm>
            <a:off x="2386608" y="2121575"/>
            <a:ext cx="2983468" cy="372904"/>
          </a:xfrm>
          <a:prstGeom prst="rect">
            <a:avLst/>
          </a:prstGeom>
          <a:noFill/>
          <a:ln/>
        </p:spPr>
        <p:txBody>
          <a:bodyPr wrap="none" rtlCol="0" anchor="t"/>
          <a:lstStyle/>
          <a:p>
            <a:pPr marL="0" indent="0" algn="l">
              <a:lnSpc>
                <a:spcPts val="2937"/>
              </a:lnSpc>
              <a:buNone/>
            </a:pPr>
            <a:r>
              <a:rPr lang="en-US" sz="2349" b="1" kern="0" spc="-47" dirty="0">
                <a:solidFill>
                  <a:srgbClr val="E0D6DE"/>
                </a:solidFill>
                <a:latin typeface="Petrona" pitchFamily="34" charset="0"/>
                <a:ea typeface="Petrona" pitchFamily="34" charset="-122"/>
                <a:cs typeface="Petrona" pitchFamily="34" charset="-120"/>
              </a:rPr>
              <a:t>Design</a:t>
            </a:r>
            <a:endParaRPr lang="en-US" sz="2349" dirty="0"/>
          </a:p>
        </p:txBody>
      </p:sp>
      <p:sp>
        <p:nvSpPr>
          <p:cNvPr id="10" name="Text 5"/>
          <p:cNvSpPr/>
          <p:nvPr/>
        </p:nvSpPr>
        <p:spPr>
          <a:xfrm>
            <a:off x="2386608" y="2630805"/>
            <a:ext cx="5961817" cy="727234"/>
          </a:xfrm>
          <a:prstGeom prst="rect">
            <a:avLst/>
          </a:prstGeom>
          <a:noFill/>
          <a:ln/>
        </p:spPr>
        <p:txBody>
          <a:bodyPr wrap="square" rtlCol="0" anchor="t"/>
          <a:lstStyle/>
          <a:p>
            <a:pPr marL="0" indent="0" algn="l">
              <a:lnSpc>
                <a:spcPts val="2864"/>
              </a:lnSpc>
              <a:buNone/>
            </a:pPr>
            <a:r>
              <a:rPr lang="en-US" sz="1790" kern="0" spc="-36" dirty="0">
                <a:solidFill>
                  <a:srgbClr val="E0D6DE"/>
                </a:solidFill>
                <a:latin typeface="Inter" pitchFamily="34" charset="0"/>
                <a:ea typeface="Inter" pitchFamily="34" charset="-122"/>
                <a:cs typeface="Inter" pitchFamily="34" charset="-120"/>
              </a:rPr>
              <a:t>Conceptualize the game's interface, gameplay mechanics, and logic flow.</a:t>
            </a:r>
            <a:endParaRPr lang="en-US" sz="1790" dirty="0"/>
          </a:p>
        </p:txBody>
      </p:sp>
      <p:sp>
        <p:nvSpPr>
          <p:cNvPr id="11" name="Shape 6"/>
          <p:cNvSpPr/>
          <p:nvPr/>
        </p:nvSpPr>
        <p:spPr>
          <a:xfrm>
            <a:off x="880765" y="4068247"/>
            <a:ext cx="511373" cy="511373"/>
          </a:xfrm>
          <a:prstGeom prst="roundRect">
            <a:avLst>
              <a:gd name="adj" fmla="val 18670"/>
            </a:avLst>
          </a:prstGeom>
          <a:solidFill>
            <a:srgbClr val="2F1D63"/>
          </a:solidFill>
          <a:ln w="7620">
            <a:solidFill>
              <a:srgbClr val="48367C"/>
            </a:solidFill>
            <a:prstDash val="solid"/>
          </a:ln>
        </p:spPr>
      </p:sp>
      <p:sp>
        <p:nvSpPr>
          <p:cNvPr id="12" name="Text 7"/>
          <p:cNvSpPr/>
          <p:nvPr/>
        </p:nvSpPr>
        <p:spPr>
          <a:xfrm>
            <a:off x="1038523" y="4144923"/>
            <a:ext cx="195858" cy="358021"/>
          </a:xfrm>
          <a:prstGeom prst="rect">
            <a:avLst/>
          </a:prstGeom>
          <a:noFill/>
          <a:ln/>
        </p:spPr>
        <p:txBody>
          <a:bodyPr wrap="none" rtlCol="0" anchor="t"/>
          <a:lstStyle/>
          <a:p>
            <a:pPr marL="0" indent="0" algn="ctr">
              <a:lnSpc>
                <a:spcPts val="2819"/>
              </a:lnSpc>
              <a:buNone/>
            </a:pPr>
            <a:r>
              <a:rPr lang="en-US" sz="2819" b="1" kern="0" spc="-56" dirty="0">
                <a:solidFill>
                  <a:srgbClr val="E0D6DE"/>
                </a:solidFill>
                <a:latin typeface="Petrona" pitchFamily="34" charset="0"/>
                <a:ea typeface="Petrona" pitchFamily="34" charset="-122"/>
                <a:cs typeface="Petrona" pitchFamily="34" charset="-120"/>
              </a:rPr>
              <a:t>2</a:t>
            </a:r>
            <a:endParaRPr lang="en-US" sz="2819" dirty="0"/>
          </a:p>
        </p:txBody>
      </p:sp>
      <p:sp>
        <p:nvSpPr>
          <p:cNvPr id="13" name="Text 8"/>
          <p:cNvSpPr/>
          <p:nvPr/>
        </p:nvSpPr>
        <p:spPr>
          <a:xfrm>
            <a:off x="2386608" y="4039910"/>
            <a:ext cx="2983468" cy="372904"/>
          </a:xfrm>
          <a:prstGeom prst="rect">
            <a:avLst/>
          </a:prstGeom>
          <a:noFill/>
          <a:ln/>
        </p:spPr>
        <p:txBody>
          <a:bodyPr wrap="none" rtlCol="0" anchor="t"/>
          <a:lstStyle/>
          <a:p>
            <a:pPr marL="0" indent="0" algn="l">
              <a:lnSpc>
                <a:spcPts val="2937"/>
              </a:lnSpc>
              <a:buNone/>
            </a:pPr>
            <a:r>
              <a:rPr lang="en-US" sz="2349" b="1" kern="0" spc="-47" dirty="0">
                <a:solidFill>
                  <a:srgbClr val="E0D6DE"/>
                </a:solidFill>
                <a:latin typeface="Petrona" pitchFamily="34" charset="0"/>
                <a:ea typeface="Petrona" pitchFamily="34" charset="-122"/>
                <a:cs typeface="Petrona" pitchFamily="34" charset="-120"/>
              </a:rPr>
              <a:t>Implementation</a:t>
            </a:r>
            <a:endParaRPr lang="en-US" sz="2349" dirty="0"/>
          </a:p>
        </p:txBody>
      </p:sp>
      <p:sp>
        <p:nvSpPr>
          <p:cNvPr id="14" name="Text 9"/>
          <p:cNvSpPr/>
          <p:nvPr/>
        </p:nvSpPr>
        <p:spPr>
          <a:xfrm>
            <a:off x="2386608" y="4549140"/>
            <a:ext cx="5961817" cy="727234"/>
          </a:xfrm>
          <a:prstGeom prst="rect">
            <a:avLst/>
          </a:prstGeom>
          <a:noFill/>
          <a:ln/>
        </p:spPr>
        <p:txBody>
          <a:bodyPr wrap="square" rtlCol="0" anchor="t"/>
          <a:lstStyle/>
          <a:p>
            <a:pPr marL="0" indent="0" algn="l">
              <a:lnSpc>
                <a:spcPts val="2864"/>
              </a:lnSpc>
              <a:buNone/>
            </a:pPr>
            <a:r>
              <a:rPr lang="en-US" sz="1790" kern="0" spc="-36" dirty="0">
                <a:solidFill>
                  <a:srgbClr val="E0D6DE"/>
                </a:solidFill>
                <a:latin typeface="Inter" pitchFamily="34" charset="0"/>
                <a:ea typeface="Inter" pitchFamily="34" charset="-122"/>
                <a:cs typeface="Inter" pitchFamily="34" charset="-120"/>
              </a:rPr>
              <a:t>Write Python code to implement the game's logic, user interface, and functionalities.</a:t>
            </a:r>
            <a:endParaRPr lang="en-US" sz="1790" dirty="0"/>
          </a:p>
        </p:txBody>
      </p:sp>
      <p:sp>
        <p:nvSpPr>
          <p:cNvPr id="15" name="Shape 10"/>
          <p:cNvSpPr/>
          <p:nvPr/>
        </p:nvSpPr>
        <p:spPr>
          <a:xfrm>
            <a:off x="880765" y="5986582"/>
            <a:ext cx="511373" cy="511373"/>
          </a:xfrm>
          <a:prstGeom prst="roundRect">
            <a:avLst>
              <a:gd name="adj" fmla="val 18670"/>
            </a:avLst>
          </a:prstGeom>
          <a:solidFill>
            <a:srgbClr val="2F1D63"/>
          </a:solidFill>
          <a:ln w="7620">
            <a:solidFill>
              <a:srgbClr val="48367C"/>
            </a:solidFill>
            <a:prstDash val="solid"/>
          </a:ln>
        </p:spPr>
      </p:sp>
      <p:sp>
        <p:nvSpPr>
          <p:cNvPr id="16" name="Text 11"/>
          <p:cNvSpPr/>
          <p:nvPr/>
        </p:nvSpPr>
        <p:spPr>
          <a:xfrm>
            <a:off x="1038642" y="6063258"/>
            <a:ext cx="195501" cy="358021"/>
          </a:xfrm>
          <a:prstGeom prst="rect">
            <a:avLst/>
          </a:prstGeom>
          <a:noFill/>
          <a:ln/>
        </p:spPr>
        <p:txBody>
          <a:bodyPr wrap="none" rtlCol="0" anchor="t"/>
          <a:lstStyle/>
          <a:p>
            <a:pPr marL="0" indent="0" algn="ctr">
              <a:lnSpc>
                <a:spcPts val="2819"/>
              </a:lnSpc>
              <a:buNone/>
            </a:pPr>
            <a:r>
              <a:rPr lang="en-US" sz="2819" b="1" kern="0" spc="-56" dirty="0">
                <a:solidFill>
                  <a:srgbClr val="E0D6DE"/>
                </a:solidFill>
                <a:latin typeface="Petrona" pitchFamily="34" charset="0"/>
                <a:ea typeface="Petrona" pitchFamily="34" charset="-122"/>
                <a:cs typeface="Petrona" pitchFamily="34" charset="-120"/>
              </a:rPr>
              <a:t>3</a:t>
            </a:r>
            <a:endParaRPr lang="en-US" sz="2819" dirty="0"/>
          </a:p>
        </p:txBody>
      </p:sp>
      <p:sp>
        <p:nvSpPr>
          <p:cNvPr id="17" name="Text 12"/>
          <p:cNvSpPr/>
          <p:nvPr/>
        </p:nvSpPr>
        <p:spPr>
          <a:xfrm>
            <a:off x="2386608" y="5958245"/>
            <a:ext cx="2983468" cy="372904"/>
          </a:xfrm>
          <a:prstGeom prst="rect">
            <a:avLst/>
          </a:prstGeom>
          <a:noFill/>
          <a:ln/>
        </p:spPr>
        <p:txBody>
          <a:bodyPr wrap="none" rtlCol="0" anchor="t"/>
          <a:lstStyle/>
          <a:p>
            <a:pPr marL="0" indent="0" algn="l">
              <a:lnSpc>
                <a:spcPts val="2937"/>
              </a:lnSpc>
              <a:buNone/>
            </a:pPr>
            <a:r>
              <a:rPr lang="en-US" sz="2349" b="1" kern="0" spc="-47" dirty="0">
                <a:solidFill>
                  <a:srgbClr val="E0D6DE"/>
                </a:solidFill>
                <a:latin typeface="Petrona" pitchFamily="34" charset="0"/>
                <a:ea typeface="Petrona" pitchFamily="34" charset="-122"/>
                <a:cs typeface="Petrona" pitchFamily="34" charset="-120"/>
              </a:rPr>
              <a:t>Testing</a:t>
            </a:r>
            <a:endParaRPr lang="en-US" sz="2349" dirty="0"/>
          </a:p>
        </p:txBody>
      </p:sp>
      <p:sp>
        <p:nvSpPr>
          <p:cNvPr id="18" name="Text 13"/>
          <p:cNvSpPr/>
          <p:nvPr/>
        </p:nvSpPr>
        <p:spPr>
          <a:xfrm>
            <a:off x="2386608" y="6467475"/>
            <a:ext cx="5961817" cy="727234"/>
          </a:xfrm>
          <a:prstGeom prst="rect">
            <a:avLst/>
          </a:prstGeom>
          <a:noFill/>
          <a:ln/>
        </p:spPr>
        <p:txBody>
          <a:bodyPr wrap="square" rtlCol="0" anchor="t"/>
          <a:lstStyle/>
          <a:p>
            <a:pPr marL="0" indent="0" algn="l">
              <a:lnSpc>
                <a:spcPts val="2864"/>
              </a:lnSpc>
              <a:buNone/>
            </a:pPr>
            <a:r>
              <a:rPr lang="en-US" sz="1790" kern="0" spc="-36" dirty="0">
                <a:solidFill>
                  <a:srgbClr val="E0D6DE"/>
                </a:solidFill>
                <a:latin typeface="Inter" pitchFamily="34" charset="0"/>
                <a:ea typeface="Inter" pitchFamily="34" charset="-122"/>
                <a:cs typeface="Inter" pitchFamily="34" charset="-120"/>
              </a:rPr>
              <a:t>Thoroughly test the game to ensure accurate gameplay, win detection, and bug-free performance.</a:t>
            </a:r>
            <a:endParaRPr lang="en-US" sz="179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91287"/>
          </a:xfrm>
          <a:prstGeom prst="rect">
            <a:avLst/>
          </a:prstGeom>
          <a:solidFill>
            <a:srgbClr val="0C0524">
              <a:alpha val="75000"/>
            </a:srgbClr>
          </a:solidFill>
          <a:ln/>
        </p:spPr>
      </p:sp>
      <p:sp>
        <p:nvSpPr>
          <p:cNvPr id="4" name="Text 1"/>
          <p:cNvSpPr/>
          <p:nvPr/>
        </p:nvSpPr>
        <p:spPr>
          <a:xfrm>
            <a:off x="1236226" y="611981"/>
            <a:ext cx="5934075" cy="730210"/>
          </a:xfrm>
          <a:prstGeom prst="rect">
            <a:avLst/>
          </a:prstGeom>
          <a:noFill/>
          <a:ln/>
        </p:spPr>
        <p:txBody>
          <a:bodyPr wrap="none" rtlCol="0" anchor="t"/>
          <a:lstStyle/>
          <a:p>
            <a:pPr marL="0" indent="0">
              <a:lnSpc>
                <a:spcPts val="5750"/>
              </a:lnSpc>
              <a:buNone/>
            </a:pPr>
            <a:r>
              <a:rPr lang="en-US" sz="4600" b="1" kern="0" spc="-92" dirty="0">
                <a:solidFill>
                  <a:srgbClr val="FF8AAF"/>
                </a:solidFill>
                <a:latin typeface="Petrona" pitchFamily="34" charset="0"/>
                <a:ea typeface="Petrona" pitchFamily="34" charset="-122"/>
                <a:cs typeface="Petrona" pitchFamily="34" charset="-120"/>
              </a:rPr>
              <a:t>Results and Discussion</a:t>
            </a:r>
            <a:endParaRPr lang="en-US" sz="4600" dirty="0"/>
          </a:p>
        </p:txBody>
      </p:sp>
      <p:sp>
        <p:nvSpPr>
          <p:cNvPr id="5" name="Text 2"/>
          <p:cNvSpPr/>
          <p:nvPr/>
        </p:nvSpPr>
        <p:spPr>
          <a:xfrm>
            <a:off x="1236226" y="1898571"/>
            <a:ext cx="2921198" cy="365165"/>
          </a:xfrm>
          <a:prstGeom prst="rect">
            <a:avLst/>
          </a:prstGeom>
          <a:noFill/>
          <a:ln/>
        </p:spPr>
        <p:txBody>
          <a:bodyPr wrap="none" rtlCol="0" anchor="t"/>
          <a:lstStyle/>
          <a:p>
            <a:pPr marL="0" indent="0">
              <a:lnSpc>
                <a:spcPts val="2875"/>
              </a:lnSpc>
              <a:buNone/>
            </a:pPr>
            <a:r>
              <a:rPr lang="en-US" sz="2300" b="1" kern="0" spc="-46" dirty="0">
                <a:solidFill>
                  <a:srgbClr val="FF8AAF"/>
                </a:solidFill>
                <a:latin typeface="Petrona" pitchFamily="34" charset="0"/>
                <a:ea typeface="Petrona" pitchFamily="34" charset="-122"/>
                <a:cs typeface="Petrona" pitchFamily="34" charset="-120"/>
              </a:rPr>
              <a:t>Gameplay</a:t>
            </a:r>
            <a:endParaRPr lang="en-US" sz="2300" dirty="0"/>
          </a:p>
        </p:txBody>
      </p:sp>
      <p:sp>
        <p:nvSpPr>
          <p:cNvPr id="6" name="Text 3"/>
          <p:cNvSpPr/>
          <p:nvPr/>
        </p:nvSpPr>
        <p:spPr>
          <a:xfrm>
            <a:off x="1236226" y="2486263"/>
            <a:ext cx="5807393" cy="1067991"/>
          </a:xfrm>
          <a:prstGeom prst="rect">
            <a:avLst/>
          </a:prstGeom>
          <a:noFill/>
          <a:ln/>
        </p:spPr>
        <p:txBody>
          <a:bodyPr wrap="square" rtlCol="0" anchor="t"/>
          <a:lstStyle/>
          <a:p>
            <a:pPr marL="0" indent="0">
              <a:lnSpc>
                <a:spcPts val="2804"/>
              </a:lnSpc>
              <a:buNone/>
            </a:pPr>
            <a:r>
              <a:rPr lang="en-US" sz="1753" kern="0" spc="-35" dirty="0">
                <a:solidFill>
                  <a:srgbClr val="E0D6DE"/>
                </a:solidFill>
                <a:latin typeface="Inter" pitchFamily="34" charset="0"/>
                <a:ea typeface="Inter" pitchFamily="34" charset="-122"/>
                <a:cs typeface="Inter" pitchFamily="34" charset="-120"/>
              </a:rPr>
              <a:t>The game is playable and offers a fun and engaging experience. Players can compete against each other or against an AI opponent.</a:t>
            </a:r>
            <a:endParaRPr lang="en-US" sz="1753" dirty="0"/>
          </a:p>
        </p:txBody>
      </p:sp>
      <p:sp>
        <p:nvSpPr>
          <p:cNvPr id="8" name="Text 4"/>
          <p:cNvSpPr/>
          <p:nvPr/>
        </p:nvSpPr>
        <p:spPr>
          <a:xfrm>
            <a:off x="1236226" y="3932217"/>
            <a:ext cx="2921198" cy="365165"/>
          </a:xfrm>
          <a:prstGeom prst="rect">
            <a:avLst/>
          </a:prstGeom>
          <a:noFill/>
          <a:ln/>
        </p:spPr>
        <p:txBody>
          <a:bodyPr wrap="none" rtlCol="0" anchor="t"/>
          <a:lstStyle/>
          <a:p>
            <a:pPr marL="0" indent="0">
              <a:lnSpc>
                <a:spcPts val="2875"/>
              </a:lnSpc>
              <a:buNone/>
            </a:pPr>
            <a:r>
              <a:rPr lang="en-US" sz="2300" b="1" kern="0" spc="-46" dirty="0">
                <a:solidFill>
                  <a:srgbClr val="FF8AAF"/>
                </a:solidFill>
                <a:latin typeface="Petrona" pitchFamily="34" charset="0"/>
                <a:ea typeface="Petrona" pitchFamily="34" charset="-122"/>
                <a:cs typeface="Petrona" pitchFamily="34" charset="-120"/>
              </a:rPr>
              <a:t>User Interface</a:t>
            </a:r>
            <a:endParaRPr lang="en-US" sz="2300" dirty="0"/>
          </a:p>
        </p:txBody>
      </p:sp>
      <p:sp>
        <p:nvSpPr>
          <p:cNvPr id="9" name="Text 5"/>
          <p:cNvSpPr/>
          <p:nvPr/>
        </p:nvSpPr>
        <p:spPr>
          <a:xfrm>
            <a:off x="1236226" y="4539150"/>
            <a:ext cx="5807393" cy="711994"/>
          </a:xfrm>
          <a:prstGeom prst="rect">
            <a:avLst/>
          </a:prstGeom>
          <a:noFill/>
          <a:ln/>
        </p:spPr>
        <p:txBody>
          <a:bodyPr wrap="square" rtlCol="0" anchor="t"/>
          <a:lstStyle/>
          <a:p>
            <a:pPr marL="0" indent="0">
              <a:lnSpc>
                <a:spcPts val="2804"/>
              </a:lnSpc>
              <a:buNone/>
            </a:pPr>
            <a:r>
              <a:rPr lang="en-US" sz="1753" kern="0" spc="-35" dirty="0">
                <a:solidFill>
                  <a:srgbClr val="E0D6DE"/>
                </a:solidFill>
                <a:latin typeface="Inter" pitchFamily="34" charset="0"/>
                <a:ea typeface="Inter" pitchFamily="34" charset="-122"/>
                <a:cs typeface="Inter" pitchFamily="34" charset="-120"/>
              </a:rPr>
              <a:t>The GUI is intuitive and easy to use. Players can easily make moves and understand the game's rules.</a:t>
            </a:r>
            <a:endParaRPr lang="en-US" sz="1753" dirty="0"/>
          </a:p>
        </p:txBody>
      </p:sp>
      <p:sp>
        <p:nvSpPr>
          <p:cNvPr id="10" name="Text 6"/>
          <p:cNvSpPr/>
          <p:nvPr/>
        </p:nvSpPr>
        <p:spPr>
          <a:xfrm>
            <a:off x="1282065" y="5421444"/>
            <a:ext cx="2921198" cy="365165"/>
          </a:xfrm>
          <a:prstGeom prst="rect">
            <a:avLst/>
          </a:prstGeom>
          <a:noFill/>
          <a:ln/>
        </p:spPr>
        <p:txBody>
          <a:bodyPr wrap="none" rtlCol="0" anchor="t"/>
          <a:lstStyle/>
          <a:p>
            <a:pPr marL="0" indent="0">
              <a:lnSpc>
                <a:spcPts val="2875"/>
              </a:lnSpc>
              <a:buNone/>
            </a:pPr>
            <a:r>
              <a:rPr lang="en-US" sz="2300" b="1" kern="0" spc="-46" dirty="0">
                <a:solidFill>
                  <a:srgbClr val="FF8AAF"/>
                </a:solidFill>
                <a:latin typeface="Petrona" pitchFamily="34" charset="0"/>
                <a:ea typeface="Petrona" pitchFamily="34" charset="-122"/>
                <a:cs typeface="Petrona" pitchFamily="34" charset="-120"/>
              </a:rPr>
              <a:t>Logic</a:t>
            </a:r>
            <a:endParaRPr lang="en-US" sz="2300" dirty="0"/>
          </a:p>
        </p:txBody>
      </p:sp>
      <p:sp>
        <p:nvSpPr>
          <p:cNvPr id="11" name="Text 7"/>
          <p:cNvSpPr/>
          <p:nvPr/>
        </p:nvSpPr>
        <p:spPr>
          <a:xfrm>
            <a:off x="1282065" y="6006607"/>
            <a:ext cx="5807393" cy="711994"/>
          </a:xfrm>
          <a:prstGeom prst="rect">
            <a:avLst/>
          </a:prstGeom>
          <a:noFill/>
          <a:ln/>
        </p:spPr>
        <p:txBody>
          <a:bodyPr wrap="square" rtlCol="0" anchor="t"/>
          <a:lstStyle/>
          <a:p>
            <a:pPr marL="0" indent="0">
              <a:lnSpc>
                <a:spcPts val="2804"/>
              </a:lnSpc>
              <a:buNone/>
            </a:pPr>
            <a:r>
              <a:rPr lang="en-US" sz="1753" kern="0" spc="-35" dirty="0">
                <a:solidFill>
                  <a:srgbClr val="E0D6DE"/>
                </a:solidFill>
                <a:latin typeface="Inter" pitchFamily="34" charset="0"/>
                <a:ea typeface="Inter" pitchFamily="34" charset="-122"/>
                <a:cs typeface="Inter" pitchFamily="34" charset="-120"/>
              </a:rPr>
              <a:t>The game's logic works as intended, accurately detecting wins and enforcing turn-based gameplay.</a:t>
            </a:r>
            <a:endParaRPr lang="en-US" sz="1753" dirty="0"/>
          </a:p>
        </p:txBody>
      </p:sp>
      <p:pic>
        <p:nvPicPr>
          <p:cNvPr id="12" name="Picture 11">
            <a:extLst>
              <a:ext uri="{FF2B5EF4-FFF2-40B4-BE49-F238E27FC236}">
                <a16:creationId xmlns:a16="http://schemas.microsoft.com/office/drawing/2014/main" id="{B40FA360-DC9D-1066-1E96-FE728A2010F6}"/>
              </a:ext>
            </a:extLst>
          </p:cNvPr>
          <p:cNvPicPr/>
          <p:nvPr/>
        </p:nvPicPr>
        <p:blipFill>
          <a:blip r:embed="rId4">
            <a:extLst>
              <a:ext uri="{28A0092B-C50C-407E-A947-70E740481C1C}">
                <a14:useLocalDpi xmlns:a14="http://schemas.microsoft.com/office/drawing/2010/main" val="0"/>
              </a:ext>
            </a:extLst>
          </a:blip>
          <a:stretch>
            <a:fillRect/>
          </a:stretch>
        </p:blipFill>
        <p:spPr>
          <a:xfrm>
            <a:off x="8520833" y="316586"/>
            <a:ext cx="4644188" cy="3721597"/>
          </a:xfrm>
          <a:prstGeom prst="rect">
            <a:avLst/>
          </a:prstGeom>
        </p:spPr>
      </p:pic>
      <p:pic>
        <p:nvPicPr>
          <p:cNvPr id="13" name="Picture 12">
            <a:extLst>
              <a:ext uri="{FF2B5EF4-FFF2-40B4-BE49-F238E27FC236}">
                <a16:creationId xmlns:a16="http://schemas.microsoft.com/office/drawing/2014/main" id="{D357853F-4E55-F2E7-0769-EA9675B33C13}"/>
              </a:ext>
            </a:extLst>
          </p:cNvPr>
          <p:cNvPicPr/>
          <p:nvPr/>
        </p:nvPicPr>
        <p:blipFill>
          <a:blip r:embed="rId5">
            <a:extLst>
              <a:ext uri="{28A0092B-C50C-407E-A947-70E740481C1C}">
                <a14:useLocalDpi xmlns:a14="http://schemas.microsoft.com/office/drawing/2010/main" val="0"/>
              </a:ext>
            </a:extLst>
          </a:blip>
          <a:stretch>
            <a:fillRect/>
          </a:stretch>
        </p:blipFill>
        <p:spPr>
          <a:xfrm>
            <a:off x="8537835" y="4378833"/>
            <a:ext cx="4644188" cy="372159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729" y="2372082"/>
            <a:ext cx="4868942" cy="3485436"/>
          </a:xfrm>
          <a:prstGeom prst="rect">
            <a:avLst/>
          </a:prstGeom>
        </p:spPr>
      </p:pic>
      <p:sp>
        <p:nvSpPr>
          <p:cNvPr id="6" name="Text 1"/>
          <p:cNvSpPr/>
          <p:nvPr/>
        </p:nvSpPr>
        <p:spPr>
          <a:xfrm>
            <a:off x="864037" y="1271707"/>
            <a:ext cx="6480810" cy="809982"/>
          </a:xfrm>
          <a:prstGeom prst="rect">
            <a:avLst/>
          </a:prstGeom>
          <a:noFill/>
          <a:ln/>
        </p:spPr>
        <p:txBody>
          <a:bodyPr wrap="none" rtlCol="0" anchor="t"/>
          <a:lstStyle/>
          <a:p>
            <a:pPr marL="0" indent="0">
              <a:lnSpc>
                <a:spcPts val="6379"/>
              </a:lnSpc>
              <a:buNone/>
            </a:pPr>
            <a:r>
              <a:rPr lang="en-US" sz="5103" b="1" kern="0" spc="-102" dirty="0">
                <a:solidFill>
                  <a:srgbClr val="FF8AAF"/>
                </a:solidFill>
                <a:latin typeface="Petrona" pitchFamily="34" charset="0"/>
                <a:ea typeface="Petrona" pitchFamily="34" charset="-122"/>
                <a:cs typeface="Petrona" pitchFamily="34" charset="-120"/>
              </a:rPr>
              <a:t>Conclusion</a:t>
            </a:r>
            <a:endParaRPr lang="en-US" sz="5103" dirty="0"/>
          </a:p>
        </p:txBody>
      </p:sp>
      <p:sp>
        <p:nvSpPr>
          <p:cNvPr id="7" name="Text 2"/>
          <p:cNvSpPr/>
          <p:nvPr/>
        </p:nvSpPr>
        <p:spPr>
          <a:xfrm>
            <a:off x="864037" y="2451973"/>
            <a:ext cx="7415927"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Inter" pitchFamily="34" charset="0"/>
                <a:ea typeface="Inter" pitchFamily="34" charset="-122"/>
                <a:cs typeface="Inter" pitchFamily="34" charset="-120"/>
              </a:rPr>
              <a:t>This Python-based tic-tac-toe game caters to players of all skill levels, from seasoned strategists to newcomers. Its intuitive interface and seamless gameplay ensure an engaging and enjoyable user experience.</a:t>
            </a:r>
            <a:endParaRPr lang="en-US" sz="1944" dirty="0"/>
          </a:p>
        </p:txBody>
      </p:sp>
      <p:sp>
        <p:nvSpPr>
          <p:cNvPr id="8" name="Text 3"/>
          <p:cNvSpPr/>
          <p:nvPr/>
        </p:nvSpPr>
        <p:spPr>
          <a:xfrm>
            <a:off x="864037" y="4309824"/>
            <a:ext cx="7415927" cy="1185148"/>
          </a:xfrm>
          <a:prstGeom prst="rect">
            <a:avLst/>
          </a:prstGeom>
          <a:noFill/>
          <a:ln/>
        </p:spPr>
        <p:txBody>
          <a:bodyPr wrap="square" rtlCol="0" anchor="t"/>
          <a:lstStyle/>
          <a:p>
            <a:pPr marL="0" indent="0">
              <a:lnSpc>
                <a:spcPts val="3110"/>
              </a:lnSpc>
              <a:buNone/>
            </a:pPr>
            <a:r>
              <a:rPr lang="en-US" sz="1944" kern="0" spc="-39" dirty="0">
                <a:solidFill>
                  <a:srgbClr val="E0D6DE"/>
                </a:solidFill>
                <a:latin typeface="Inter" pitchFamily="34" charset="0"/>
                <a:ea typeface="Inter" pitchFamily="34" charset="-122"/>
                <a:cs typeface="Inter" pitchFamily="34" charset="-120"/>
              </a:rPr>
              <a:t>The game's core strength lies in its ability to accommodate players of diverse backgrounds, offering a level playing field for strategic challenges and the thrill of outsmarting opponents.</a:t>
            </a:r>
            <a:endParaRPr lang="en-US" sz="1944" dirty="0"/>
          </a:p>
        </p:txBody>
      </p:sp>
      <p:sp>
        <p:nvSpPr>
          <p:cNvPr id="9" name="Text 4"/>
          <p:cNvSpPr/>
          <p:nvPr/>
        </p:nvSpPr>
        <p:spPr>
          <a:xfrm>
            <a:off x="864037" y="5772626"/>
            <a:ext cx="7415927" cy="1185148"/>
          </a:xfrm>
          <a:prstGeom prst="rect">
            <a:avLst/>
          </a:prstGeom>
          <a:noFill/>
          <a:ln/>
        </p:spPr>
        <p:txBody>
          <a:bodyPr wrap="square" rtlCol="0" anchor="t"/>
          <a:lstStyle/>
          <a:p>
            <a:pPr marL="0" indent="0">
              <a:lnSpc>
                <a:spcPts val="3110"/>
              </a:lnSpc>
              <a:buNone/>
            </a:pPr>
            <a:r>
              <a:rPr lang="en-US" sz="1944" kern="0" spc="-39" dirty="0">
                <a:solidFill>
                  <a:srgbClr val="E0D6DE"/>
                </a:solidFill>
                <a:latin typeface="Inter" pitchFamily="34" charset="0"/>
                <a:ea typeface="Inter" pitchFamily="34" charset="-122"/>
                <a:cs typeface="Inter" pitchFamily="34" charset="-120"/>
              </a:rPr>
              <a:t>As the project progresses, the team plans to explore enhancements and integrations to expand the game's reach and appeal to a growing audience.</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18</TotalTime>
  <Words>693</Words>
  <Application>Microsoft Office PowerPoint</Application>
  <PresentationFormat>Custom</PresentationFormat>
  <Paragraphs>85</Paragraphs>
  <Slides>9</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Bahnschrift SemiBold Condensed</vt:lpstr>
      <vt:lpstr>Bahnschrift SemiBold SemiConden</vt:lpstr>
      <vt:lpstr>Bodoni MT</vt:lpstr>
      <vt:lpstr>Calibri</vt:lpstr>
      <vt:lpstr>Calibri Light</vt:lpstr>
      <vt:lpstr>Inter</vt:lpstr>
      <vt:lpstr>Petrona</vt:lpstr>
      <vt:lpstr>var(--heading-font)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 Nagarajan</cp:lastModifiedBy>
  <cp:revision>3</cp:revision>
  <dcterms:created xsi:type="dcterms:W3CDTF">2024-07-25T17:05:46Z</dcterms:created>
  <dcterms:modified xsi:type="dcterms:W3CDTF">2024-07-26T02:56:50Z</dcterms:modified>
</cp:coreProperties>
</file>